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350" r:id="rId2"/>
    <p:sldId id="351" r:id="rId3"/>
    <p:sldId id="352" r:id="rId4"/>
    <p:sldId id="353" r:id="rId5"/>
    <p:sldId id="354" r:id="rId6"/>
    <p:sldId id="355" r:id="rId7"/>
    <p:sldId id="356" r:id="rId8"/>
    <p:sldId id="357" r:id="rId9"/>
    <p:sldId id="358" r:id="rId10"/>
    <p:sldId id="359" r:id="rId11"/>
    <p:sldId id="360" r:id="rId12"/>
    <p:sldId id="361" r:id="rId13"/>
    <p:sldId id="362" r:id="rId14"/>
    <p:sldId id="363" r:id="rId15"/>
    <p:sldId id="364" r:id="rId16"/>
    <p:sldId id="365" r:id="rId17"/>
    <p:sldId id="366" r:id="rId18"/>
    <p:sldId id="367" r:id="rId19"/>
    <p:sldId id="368" r:id="rId20"/>
    <p:sldId id="369" r:id="rId21"/>
    <p:sldId id="370" r:id="rId22"/>
    <p:sldId id="371" r:id="rId23"/>
    <p:sldId id="372" r:id="rId24"/>
    <p:sldId id="373" r:id="rId25"/>
    <p:sldId id="349" r:id="rId26"/>
  </p:sldIdLst>
  <p:sldSz cx="10691813" cy="7559675"/>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xmlns="">
        <p14:section name="Раздел по умолчанию" id="{29280971-B7BC-4E55-BC19-3CC77758627F}">
          <p14:sldIdLst>
            <p14:sldId id="350"/>
          </p14:sldIdLst>
        </p14:section>
        <p14:section name="Раздел без заголовка" id="{CFC2D64A-2815-49B2-8C33-05E4F2D6FD31}">
          <p14:sldIdLst>
            <p14:sldId id="351"/>
            <p14:sldId id="352"/>
            <p14:sldId id="353"/>
            <p14:sldId id="354"/>
            <p14:sldId id="355"/>
            <p14:sldId id="356"/>
            <p14:sldId id="357"/>
            <p14:sldId id="358"/>
            <p14:sldId id="359"/>
            <p14:sldId id="360"/>
            <p14:sldId id="361"/>
            <p14:sldId id="362"/>
            <p14:sldId id="363"/>
            <p14:sldId id="364"/>
            <p14:sldId id="365"/>
            <p14:sldId id="366"/>
            <p14:sldId id="367"/>
            <p14:sldId id="368"/>
            <p14:sldId id="369"/>
            <p14:sldId id="370"/>
            <p14:sldId id="371"/>
            <p14:sldId id="372"/>
            <p14:sldId id="373"/>
            <p14:sldId id="349"/>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F0066"/>
    <a:srgbClr val="F6ECE4"/>
    <a:srgbClr val="787055"/>
    <a:srgbClr val="CDBF92"/>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32" autoAdjust="0"/>
    <p:restoredTop sz="94660"/>
  </p:normalViewPr>
  <p:slideViewPr>
    <p:cSldViewPr snapToGrid="0">
      <p:cViewPr varScale="1">
        <p:scale>
          <a:sx n="85" d="100"/>
          <a:sy n="85" d="100"/>
        </p:scale>
        <p:origin x="-984" y="-77"/>
      </p:cViewPr>
      <p:guideLst>
        <p:guide orient="horz" pos="2381"/>
        <p:guide pos="3367"/>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801886" y="1237197"/>
            <a:ext cx="9088041" cy="2631887"/>
          </a:xfrm>
        </p:spPr>
        <p:txBody>
          <a:bodyPr anchor="b"/>
          <a:lstStyle>
            <a:lvl1pPr algn="ctr">
              <a:defRPr sz="6614"/>
            </a:lvl1pPr>
          </a:lstStyle>
          <a:p>
            <a:r>
              <a:rPr lang="ru-RU"/>
              <a:t>Образец заголовка</a:t>
            </a:r>
            <a:endParaRPr lang="en-US" dirty="0"/>
          </a:p>
        </p:txBody>
      </p:sp>
      <p:sp>
        <p:nvSpPr>
          <p:cNvPr id="3" name="Subtitle 2"/>
          <p:cNvSpPr>
            <a:spLocks noGrp="1"/>
          </p:cNvSpPr>
          <p:nvPr>
            <p:ph type="subTitle" idx="1"/>
          </p:nvPr>
        </p:nvSpPr>
        <p:spPr>
          <a:xfrm>
            <a:off x="1336477" y="3970580"/>
            <a:ext cx="8018860" cy="1825171"/>
          </a:xfrm>
        </p:spPr>
        <p:txBody>
          <a:bodyPr/>
          <a:lstStyle>
            <a:lvl1pPr marL="0" indent="0" algn="ctr">
              <a:buNone/>
              <a:defRPr sz="2646"/>
            </a:lvl1pPr>
            <a:lvl2pPr marL="503972" indent="0" algn="ctr">
              <a:buNone/>
              <a:defRPr sz="2205"/>
            </a:lvl2pPr>
            <a:lvl3pPr marL="1007943" indent="0" algn="ctr">
              <a:buNone/>
              <a:defRPr sz="1984"/>
            </a:lvl3pPr>
            <a:lvl4pPr marL="1511915" indent="0" algn="ctr">
              <a:buNone/>
              <a:defRPr sz="1764"/>
            </a:lvl4pPr>
            <a:lvl5pPr marL="2015886" indent="0" algn="ctr">
              <a:buNone/>
              <a:defRPr sz="1764"/>
            </a:lvl5pPr>
            <a:lvl6pPr marL="2519858" indent="0" algn="ctr">
              <a:buNone/>
              <a:defRPr sz="1764"/>
            </a:lvl6pPr>
            <a:lvl7pPr marL="3023829" indent="0" algn="ctr">
              <a:buNone/>
              <a:defRPr sz="1764"/>
            </a:lvl7pPr>
            <a:lvl8pPr marL="3527801" indent="0" algn="ctr">
              <a:buNone/>
              <a:defRPr sz="1764"/>
            </a:lvl8pPr>
            <a:lvl9pPr marL="4031772" indent="0" algn="ctr">
              <a:buNone/>
              <a:defRPr sz="1764"/>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1270540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2087675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51329" y="402483"/>
            <a:ext cx="2305422" cy="640647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735063" y="402483"/>
            <a:ext cx="6782619" cy="640647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28931354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46" b="1" i="0">
                <a:solidFill>
                  <a:srgbClr val="F50000"/>
                </a:solidFill>
                <a:latin typeface="Arial"/>
                <a:cs typeface="Arial"/>
              </a:defRPr>
            </a:lvl1pPr>
          </a:lstStyle>
          <a:p>
            <a:endParaRPr/>
          </a:p>
        </p:txBody>
      </p:sp>
      <p:sp>
        <p:nvSpPr>
          <p:cNvPr id="3" name="Holder 3"/>
          <p:cNvSpPr>
            <a:spLocks noGrp="1"/>
          </p:cNvSpPr>
          <p:nvPr>
            <p:ph sz="half" idx="2"/>
          </p:nvPr>
        </p:nvSpPr>
        <p:spPr>
          <a:xfrm>
            <a:off x="534590" y="1738725"/>
            <a:ext cx="4650939" cy="42736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6284" y="1738725"/>
            <a:ext cx="4650939" cy="42736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dirty="0"/>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11/9/2017</a:t>
            </a:fld>
            <a:endParaRPr lang="en-US" dirty="0"/>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dirty="0"/>
          </a:p>
        </p:txBody>
      </p:sp>
    </p:spTree>
    <p:extLst>
      <p:ext uri="{BB962C8B-B14F-4D97-AF65-F5344CB8AC3E}">
        <p14:creationId xmlns:p14="http://schemas.microsoft.com/office/powerpoint/2010/main" xmlns="" val="22579580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11714430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729494" y="1884671"/>
            <a:ext cx="9221689" cy="3144614"/>
          </a:xfrm>
        </p:spPr>
        <p:txBody>
          <a:bodyPr anchor="b"/>
          <a:lstStyle>
            <a:lvl1pPr>
              <a:defRPr sz="6614"/>
            </a:lvl1pPr>
          </a:lstStyle>
          <a:p>
            <a:r>
              <a:rPr lang="ru-RU"/>
              <a:t>Образец заголовка</a:t>
            </a:r>
            <a:endParaRPr lang="en-US" dirty="0"/>
          </a:p>
        </p:txBody>
      </p:sp>
      <p:sp>
        <p:nvSpPr>
          <p:cNvPr id="3" name="Text Placeholder 2"/>
          <p:cNvSpPr>
            <a:spLocks noGrp="1"/>
          </p:cNvSpPr>
          <p:nvPr>
            <p:ph type="body" idx="1"/>
          </p:nvPr>
        </p:nvSpPr>
        <p:spPr>
          <a:xfrm>
            <a:off x="729494" y="5059035"/>
            <a:ext cx="9221689" cy="1653678"/>
          </a:xfrm>
        </p:spPr>
        <p:txBody>
          <a:bodyPr/>
          <a:lstStyle>
            <a:lvl1pPr marL="0" indent="0">
              <a:buNone/>
              <a:defRPr sz="2646">
                <a:solidFill>
                  <a:schemeClr val="tx1"/>
                </a:solidFill>
              </a:defRPr>
            </a:lvl1pPr>
            <a:lvl2pPr marL="503972" indent="0">
              <a:buNone/>
              <a:defRPr sz="2205">
                <a:solidFill>
                  <a:schemeClr val="tx1">
                    <a:tint val="75000"/>
                  </a:schemeClr>
                </a:solidFill>
              </a:defRPr>
            </a:lvl2pPr>
            <a:lvl3pPr marL="1007943" indent="0">
              <a:buNone/>
              <a:defRPr sz="1984">
                <a:solidFill>
                  <a:schemeClr val="tx1">
                    <a:tint val="75000"/>
                  </a:schemeClr>
                </a:solidFill>
              </a:defRPr>
            </a:lvl3pPr>
            <a:lvl4pPr marL="1511915" indent="0">
              <a:buNone/>
              <a:defRPr sz="1764">
                <a:solidFill>
                  <a:schemeClr val="tx1">
                    <a:tint val="75000"/>
                  </a:schemeClr>
                </a:solidFill>
              </a:defRPr>
            </a:lvl4pPr>
            <a:lvl5pPr marL="2015886" indent="0">
              <a:buNone/>
              <a:defRPr sz="1764">
                <a:solidFill>
                  <a:schemeClr val="tx1">
                    <a:tint val="75000"/>
                  </a:schemeClr>
                </a:solidFill>
              </a:defRPr>
            </a:lvl5pPr>
            <a:lvl6pPr marL="2519858" indent="0">
              <a:buNone/>
              <a:defRPr sz="1764">
                <a:solidFill>
                  <a:schemeClr val="tx1">
                    <a:tint val="75000"/>
                  </a:schemeClr>
                </a:solidFill>
              </a:defRPr>
            </a:lvl6pPr>
            <a:lvl7pPr marL="3023829" indent="0">
              <a:buNone/>
              <a:defRPr sz="1764">
                <a:solidFill>
                  <a:schemeClr val="tx1">
                    <a:tint val="75000"/>
                  </a:schemeClr>
                </a:solidFill>
              </a:defRPr>
            </a:lvl7pPr>
            <a:lvl8pPr marL="3527801" indent="0">
              <a:buNone/>
              <a:defRPr sz="1764">
                <a:solidFill>
                  <a:schemeClr val="tx1">
                    <a:tint val="75000"/>
                  </a:schemeClr>
                </a:solidFill>
              </a:defRPr>
            </a:lvl8pPr>
            <a:lvl9pPr marL="4031772" indent="0">
              <a:buNone/>
              <a:defRPr sz="1764">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22882735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735062" y="2012414"/>
            <a:ext cx="4544021"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412730" y="2012414"/>
            <a:ext cx="4544021" cy="4796544"/>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967468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736455" y="402484"/>
            <a:ext cx="9221689" cy="1461188"/>
          </a:xfrm>
        </p:spPr>
        <p:txBody>
          <a:bodyPr/>
          <a:lstStyle/>
          <a:p>
            <a:r>
              <a:rPr lang="ru-RU"/>
              <a:t>Образец заголовка</a:t>
            </a:r>
            <a:endParaRPr lang="en-US" dirty="0"/>
          </a:p>
        </p:txBody>
      </p:sp>
      <p:sp>
        <p:nvSpPr>
          <p:cNvPr id="3" name="Text Placeholder 2"/>
          <p:cNvSpPr>
            <a:spLocks noGrp="1"/>
          </p:cNvSpPr>
          <p:nvPr>
            <p:ph type="body" idx="1"/>
          </p:nvPr>
        </p:nvSpPr>
        <p:spPr>
          <a:xfrm>
            <a:off x="736456" y="1853171"/>
            <a:ext cx="4523137"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a:t>Образец текста</a:t>
            </a:r>
          </a:p>
        </p:txBody>
      </p:sp>
      <p:sp>
        <p:nvSpPr>
          <p:cNvPr id="4" name="Content Placeholder 3"/>
          <p:cNvSpPr>
            <a:spLocks noGrp="1"/>
          </p:cNvSpPr>
          <p:nvPr>
            <p:ph sz="half" idx="2"/>
          </p:nvPr>
        </p:nvSpPr>
        <p:spPr>
          <a:xfrm>
            <a:off x="736456" y="2761381"/>
            <a:ext cx="4523137"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412731" y="1853171"/>
            <a:ext cx="4545413" cy="908210"/>
          </a:xfrm>
        </p:spPr>
        <p:txBody>
          <a:bodyPr anchor="b"/>
          <a:lstStyle>
            <a:lvl1pPr marL="0" indent="0">
              <a:buNone/>
              <a:defRPr sz="2646" b="1"/>
            </a:lvl1pPr>
            <a:lvl2pPr marL="503972" indent="0">
              <a:buNone/>
              <a:defRPr sz="2205" b="1"/>
            </a:lvl2pPr>
            <a:lvl3pPr marL="1007943" indent="0">
              <a:buNone/>
              <a:defRPr sz="1984" b="1"/>
            </a:lvl3pPr>
            <a:lvl4pPr marL="1511915" indent="0">
              <a:buNone/>
              <a:defRPr sz="1764" b="1"/>
            </a:lvl4pPr>
            <a:lvl5pPr marL="2015886" indent="0">
              <a:buNone/>
              <a:defRPr sz="1764" b="1"/>
            </a:lvl5pPr>
            <a:lvl6pPr marL="2519858" indent="0">
              <a:buNone/>
              <a:defRPr sz="1764" b="1"/>
            </a:lvl6pPr>
            <a:lvl7pPr marL="3023829" indent="0">
              <a:buNone/>
              <a:defRPr sz="1764" b="1"/>
            </a:lvl7pPr>
            <a:lvl8pPr marL="3527801" indent="0">
              <a:buNone/>
              <a:defRPr sz="1764" b="1"/>
            </a:lvl8pPr>
            <a:lvl9pPr marL="4031772" indent="0">
              <a:buNone/>
              <a:defRPr sz="1764" b="1"/>
            </a:lvl9pPr>
          </a:lstStyle>
          <a:p>
            <a:pPr lvl="0"/>
            <a:r>
              <a:rPr lang="ru-RU"/>
              <a:t>Образец текста</a:t>
            </a:r>
          </a:p>
        </p:txBody>
      </p:sp>
      <p:sp>
        <p:nvSpPr>
          <p:cNvPr id="6" name="Content Placeholder 5"/>
          <p:cNvSpPr>
            <a:spLocks noGrp="1"/>
          </p:cNvSpPr>
          <p:nvPr>
            <p:ph sz="quarter" idx="4"/>
          </p:nvPr>
        </p:nvSpPr>
        <p:spPr>
          <a:xfrm>
            <a:off x="5412731" y="2761381"/>
            <a:ext cx="4545413" cy="4061576"/>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6826656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5650409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15634110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ru-RU"/>
              <a:t>Образец заголовка</a:t>
            </a:r>
            <a:endParaRPr lang="en-US" dirty="0"/>
          </a:p>
        </p:txBody>
      </p:sp>
      <p:sp>
        <p:nvSpPr>
          <p:cNvPr id="3" name="Content Placeholder 2"/>
          <p:cNvSpPr>
            <a:spLocks noGrp="1"/>
          </p:cNvSpPr>
          <p:nvPr>
            <p:ph idx="1"/>
          </p:nvPr>
        </p:nvSpPr>
        <p:spPr>
          <a:xfrm>
            <a:off x="4545413" y="1088455"/>
            <a:ext cx="5412730" cy="5372269"/>
          </a:xfrm>
        </p:spPr>
        <p:txBody>
          <a:bodyPr/>
          <a:lstStyle>
            <a:lvl1pPr>
              <a:defRPr sz="3527"/>
            </a:lvl1pPr>
            <a:lvl2pPr>
              <a:defRPr sz="3086"/>
            </a:lvl2pPr>
            <a:lvl3pPr>
              <a:defRPr sz="2646"/>
            </a:lvl3pPr>
            <a:lvl4pPr>
              <a:defRPr sz="2205"/>
            </a:lvl4pPr>
            <a:lvl5pPr>
              <a:defRPr sz="2205"/>
            </a:lvl5pPr>
            <a:lvl6pPr>
              <a:defRPr sz="2205"/>
            </a:lvl6pPr>
            <a:lvl7pPr>
              <a:defRPr sz="2205"/>
            </a:lvl7pPr>
            <a:lvl8pPr>
              <a:defRPr sz="2205"/>
            </a:lvl8pPr>
            <a:lvl9pPr>
              <a:defRPr sz="2205"/>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a:t>Образец текста</a:t>
            </a:r>
          </a:p>
        </p:txBody>
      </p:sp>
      <p:sp>
        <p:nvSpPr>
          <p:cNvPr id="5" name="Date Placeholder 4"/>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3167332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36455" y="503978"/>
            <a:ext cx="3448388" cy="1763924"/>
          </a:xfrm>
        </p:spPr>
        <p:txBody>
          <a:bodyPr anchor="b"/>
          <a:lstStyle>
            <a:lvl1pPr>
              <a:defRPr sz="3527"/>
            </a:lvl1pPr>
          </a:lstStyle>
          <a:p>
            <a:r>
              <a:rPr lang="ru-RU"/>
              <a:t>Образец заголовка</a:t>
            </a:r>
            <a:endParaRPr lang="en-US" dirty="0"/>
          </a:p>
        </p:txBody>
      </p:sp>
      <p:sp>
        <p:nvSpPr>
          <p:cNvPr id="3" name="Picture Placeholder 2"/>
          <p:cNvSpPr>
            <a:spLocks noGrp="1" noChangeAspect="1"/>
          </p:cNvSpPr>
          <p:nvPr>
            <p:ph type="pic" idx="1"/>
          </p:nvPr>
        </p:nvSpPr>
        <p:spPr>
          <a:xfrm>
            <a:off x="4545413" y="1088455"/>
            <a:ext cx="5412730" cy="5372269"/>
          </a:xfrm>
        </p:spPr>
        <p:txBody>
          <a:bodyPr anchor="t"/>
          <a:lstStyle>
            <a:lvl1pPr marL="0" indent="0">
              <a:buNone/>
              <a:defRPr sz="3527"/>
            </a:lvl1pPr>
            <a:lvl2pPr marL="503972" indent="0">
              <a:buNone/>
              <a:defRPr sz="3086"/>
            </a:lvl2pPr>
            <a:lvl3pPr marL="1007943" indent="0">
              <a:buNone/>
              <a:defRPr sz="2646"/>
            </a:lvl3pPr>
            <a:lvl4pPr marL="1511915" indent="0">
              <a:buNone/>
              <a:defRPr sz="2205"/>
            </a:lvl4pPr>
            <a:lvl5pPr marL="2015886" indent="0">
              <a:buNone/>
              <a:defRPr sz="2205"/>
            </a:lvl5pPr>
            <a:lvl6pPr marL="2519858" indent="0">
              <a:buNone/>
              <a:defRPr sz="2205"/>
            </a:lvl6pPr>
            <a:lvl7pPr marL="3023829" indent="0">
              <a:buNone/>
              <a:defRPr sz="2205"/>
            </a:lvl7pPr>
            <a:lvl8pPr marL="3527801" indent="0">
              <a:buNone/>
              <a:defRPr sz="2205"/>
            </a:lvl8pPr>
            <a:lvl9pPr marL="4031772" indent="0">
              <a:buNone/>
              <a:defRPr sz="2205"/>
            </a:lvl9pPr>
          </a:lstStyle>
          <a:p>
            <a:r>
              <a:rPr lang="ru-RU" dirty="0"/>
              <a:t>Вставка рисунка</a:t>
            </a:r>
            <a:endParaRPr lang="en-US" dirty="0"/>
          </a:p>
        </p:txBody>
      </p:sp>
      <p:sp>
        <p:nvSpPr>
          <p:cNvPr id="4" name="Text Placeholder 3"/>
          <p:cNvSpPr>
            <a:spLocks noGrp="1"/>
          </p:cNvSpPr>
          <p:nvPr>
            <p:ph type="body" sz="half" idx="2"/>
          </p:nvPr>
        </p:nvSpPr>
        <p:spPr>
          <a:xfrm>
            <a:off x="736455" y="2267902"/>
            <a:ext cx="3448388" cy="4201570"/>
          </a:xfrm>
        </p:spPr>
        <p:txBody>
          <a:bodyPr/>
          <a:lstStyle>
            <a:lvl1pPr marL="0" indent="0">
              <a:buNone/>
              <a:defRPr sz="1764"/>
            </a:lvl1pPr>
            <a:lvl2pPr marL="503972" indent="0">
              <a:buNone/>
              <a:defRPr sz="1543"/>
            </a:lvl2pPr>
            <a:lvl3pPr marL="1007943" indent="0">
              <a:buNone/>
              <a:defRPr sz="1323"/>
            </a:lvl3pPr>
            <a:lvl4pPr marL="1511915" indent="0">
              <a:buNone/>
              <a:defRPr sz="1102"/>
            </a:lvl4pPr>
            <a:lvl5pPr marL="2015886" indent="0">
              <a:buNone/>
              <a:defRPr sz="1102"/>
            </a:lvl5pPr>
            <a:lvl6pPr marL="2519858" indent="0">
              <a:buNone/>
              <a:defRPr sz="1102"/>
            </a:lvl6pPr>
            <a:lvl7pPr marL="3023829" indent="0">
              <a:buNone/>
              <a:defRPr sz="1102"/>
            </a:lvl7pPr>
            <a:lvl8pPr marL="3527801" indent="0">
              <a:buNone/>
              <a:defRPr sz="1102"/>
            </a:lvl8pPr>
            <a:lvl9pPr marL="4031772" indent="0">
              <a:buNone/>
              <a:defRPr sz="1102"/>
            </a:lvl9pPr>
          </a:lstStyle>
          <a:p>
            <a:pPr lvl="0"/>
            <a:r>
              <a:rPr lang="ru-RU"/>
              <a:t>Образец текста</a:t>
            </a:r>
          </a:p>
        </p:txBody>
      </p:sp>
      <p:sp>
        <p:nvSpPr>
          <p:cNvPr id="5" name="Date Placeholder 4"/>
          <p:cNvSpPr>
            <a:spLocks noGrp="1"/>
          </p:cNvSpPr>
          <p:nvPr>
            <p:ph type="dt" sz="half" idx="10"/>
          </p:nvPr>
        </p:nvSpPr>
        <p:spPr/>
        <p:txBody>
          <a:bodyPr/>
          <a:lstStyle/>
          <a:p>
            <a:fld id="{27435A29-34CD-492D-9E94-F52803624898}" type="datetimeFigureOut">
              <a:rPr lang="ru-RU" smtClean="0"/>
              <a:pPr/>
              <a:t>09.11.2017</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6283198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6ECE4">
            <a:alpha val="0"/>
          </a:srgb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35062" y="402484"/>
            <a:ext cx="9221689" cy="1461188"/>
          </a:xfrm>
          <a:prstGeom prst="rect">
            <a:avLst/>
          </a:prstGeom>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735062" y="2012414"/>
            <a:ext cx="9221689" cy="4796544"/>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35062" y="7006700"/>
            <a:ext cx="2405658" cy="402483"/>
          </a:xfrm>
          <a:prstGeom prst="rect">
            <a:avLst/>
          </a:prstGeom>
        </p:spPr>
        <p:txBody>
          <a:bodyPr vert="horz" lIns="91440" tIns="45720" rIns="91440" bIns="45720" rtlCol="0" anchor="ctr"/>
          <a:lstStyle>
            <a:lvl1pPr algn="l">
              <a:defRPr sz="1323">
                <a:solidFill>
                  <a:schemeClr val="tx1">
                    <a:tint val="75000"/>
                  </a:schemeClr>
                </a:solidFill>
              </a:defRPr>
            </a:lvl1pPr>
          </a:lstStyle>
          <a:p>
            <a:fld id="{27435A29-34CD-492D-9E94-F52803624898}" type="datetimeFigureOut">
              <a:rPr lang="ru-RU" smtClean="0"/>
              <a:pPr/>
              <a:t>09.11.2017</a:t>
            </a:fld>
            <a:endParaRPr lang="ru-RU" dirty="0"/>
          </a:p>
        </p:txBody>
      </p:sp>
      <p:sp>
        <p:nvSpPr>
          <p:cNvPr id="5" name="Footer Placeholder 4"/>
          <p:cNvSpPr>
            <a:spLocks noGrp="1"/>
          </p:cNvSpPr>
          <p:nvPr>
            <p:ph type="ftr" sz="quarter" idx="3"/>
          </p:nvPr>
        </p:nvSpPr>
        <p:spPr>
          <a:xfrm>
            <a:off x="3541663" y="7006700"/>
            <a:ext cx="3608487" cy="402483"/>
          </a:xfrm>
          <a:prstGeom prst="rect">
            <a:avLst/>
          </a:prstGeom>
        </p:spPr>
        <p:txBody>
          <a:bodyPr vert="horz" lIns="91440" tIns="45720" rIns="91440" bIns="45720" rtlCol="0" anchor="ctr"/>
          <a:lstStyle>
            <a:lvl1pPr algn="ctr">
              <a:defRPr sz="1323">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7551093" y="7006700"/>
            <a:ext cx="2405658" cy="402483"/>
          </a:xfrm>
          <a:prstGeom prst="rect">
            <a:avLst/>
          </a:prstGeom>
        </p:spPr>
        <p:txBody>
          <a:bodyPr vert="horz" lIns="91440" tIns="45720" rIns="91440" bIns="45720" rtlCol="0" anchor="ctr"/>
          <a:lstStyle>
            <a:lvl1pPr algn="r">
              <a:defRPr sz="1323">
                <a:solidFill>
                  <a:schemeClr val="tx1">
                    <a:tint val="75000"/>
                  </a:schemeClr>
                </a:solidFill>
              </a:defRPr>
            </a:lvl1pPr>
          </a:lstStyle>
          <a:p>
            <a:fld id="{1137ADF1-1F8D-4FB6-B686-243AD012571C}" type="slidenum">
              <a:rPr lang="ru-RU" smtClean="0"/>
              <a:pPr/>
              <a:t>‹#›</a:t>
            </a:fld>
            <a:endParaRPr lang="ru-RU" dirty="0"/>
          </a:p>
        </p:txBody>
      </p:sp>
    </p:spTree>
    <p:extLst>
      <p:ext uri="{BB962C8B-B14F-4D97-AF65-F5344CB8AC3E}">
        <p14:creationId xmlns:p14="http://schemas.microsoft.com/office/powerpoint/2010/main" xmlns="" val="20900654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1007943" rtl="0" eaLnBrk="1" latinLnBrk="0" hangingPunct="1">
        <a:lnSpc>
          <a:spcPct val="90000"/>
        </a:lnSpc>
        <a:spcBef>
          <a:spcPct val="0"/>
        </a:spcBef>
        <a:buNone/>
        <a:defRPr sz="4850" kern="1200">
          <a:solidFill>
            <a:schemeClr val="tx1"/>
          </a:solidFill>
          <a:latin typeface="+mj-lt"/>
          <a:ea typeface="+mj-ea"/>
          <a:cs typeface="+mj-cs"/>
        </a:defRPr>
      </a:lvl1pPr>
    </p:titleStyle>
    <p:body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p:bodyStyle>
    <p:otherStyle>
      <a:defPPr>
        <a:defRPr lang="en-US"/>
      </a:defPPr>
      <a:lvl1pPr marL="0" algn="l" defTabSz="1007943" rtl="0" eaLnBrk="1" latinLnBrk="0" hangingPunct="1">
        <a:defRPr sz="1984" kern="1200">
          <a:solidFill>
            <a:schemeClr val="tx1"/>
          </a:solidFill>
          <a:latin typeface="+mn-lt"/>
          <a:ea typeface="+mn-ea"/>
          <a:cs typeface="+mn-cs"/>
        </a:defRPr>
      </a:lvl1pPr>
      <a:lvl2pPr marL="503972" algn="l" defTabSz="1007943" rtl="0" eaLnBrk="1" latinLnBrk="0" hangingPunct="1">
        <a:defRPr sz="1984" kern="1200">
          <a:solidFill>
            <a:schemeClr val="tx1"/>
          </a:solidFill>
          <a:latin typeface="+mn-lt"/>
          <a:ea typeface="+mn-ea"/>
          <a:cs typeface="+mn-cs"/>
        </a:defRPr>
      </a:lvl2pPr>
      <a:lvl3pPr marL="1007943" algn="l" defTabSz="1007943" rtl="0" eaLnBrk="1" latinLnBrk="0" hangingPunct="1">
        <a:defRPr sz="1984" kern="1200">
          <a:solidFill>
            <a:schemeClr val="tx1"/>
          </a:solidFill>
          <a:latin typeface="+mn-lt"/>
          <a:ea typeface="+mn-ea"/>
          <a:cs typeface="+mn-cs"/>
        </a:defRPr>
      </a:lvl3pPr>
      <a:lvl4pPr marL="1511915" algn="l" defTabSz="1007943" rtl="0" eaLnBrk="1" latinLnBrk="0" hangingPunct="1">
        <a:defRPr sz="1984" kern="1200">
          <a:solidFill>
            <a:schemeClr val="tx1"/>
          </a:solidFill>
          <a:latin typeface="+mn-lt"/>
          <a:ea typeface="+mn-ea"/>
          <a:cs typeface="+mn-cs"/>
        </a:defRPr>
      </a:lvl4pPr>
      <a:lvl5pPr marL="2015886" algn="l" defTabSz="1007943" rtl="0" eaLnBrk="1" latinLnBrk="0" hangingPunct="1">
        <a:defRPr sz="1984" kern="1200">
          <a:solidFill>
            <a:schemeClr val="tx1"/>
          </a:solidFill>
          <a:latin typeface="+mn-lt"/>
          <a:ea typeface="+mn-ea"/>
          <a:cs typeface="+mn-cs"/>
        </a:defRPr>
      </a:lvl5pPr>
      <a:lvl6pPr marL="2519858" algn="l" defTabSz="1007943" rtl="0" eaLnBrk="1" latinLnBrk="0" hangingPunct="1">
        <a:defRPr sz="1984" kern="1200">
          <a:solidFill>
            <a:schemeClr val="tx1"/>
          </a:solidFill>
          <a:latin typeface="+mn-lt"/>
          <a:ea typeface="+mn-ea"/>
          <a:cs typeface="+mn-cs"/>
        </a:defRPr>
      </a:lvl6pPr>
      <a:lvl7pPr marL="3023829" algn="l" defTabSz="1007943" rtl="0" eaLnBrk="1" latinLnBrk="0" hangingPunct="1">
        <a:defRPr sz="1984" kern="1200">
          <a:solidFill>
            <a:schemeClr val="tx1"/>
          </a:solidFill>
          <a:latin typeface="+mn-lt"/>
          <a:ea typeface="+mn-ea"/>
          <a:cs typeface="+mn-cs"/>
        </a:defRPr>
      </a:lvl7pPr>
      <a:lvl8pPr marL="3527801" algn="l" defTabSz="1007943" rtl="0" eaLnBrk="1" latinLnBrk="0" hangingPunct="1">
        <a:defRPr sz="1984" kern="1200">
          <a:solidFill>
            <a:schemeClr val="tx1"/>
          </a:solidFill>
          <a:latin typeface="+mn-lt"/>
          <a:ea typeface="+mn-ea"/>
          <a:cs typeface="+mn-cs"/>
        </a:defRPr>
      </a:lvl8pPr>
      <a:lvl9pPr marL="4031772" algn="l" defTabSz="1007943" rtl="0" eaLnBrk="1" latinLnBrk="0" hangingPunct="1">
        <a:defRPr sz="198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image" Target="../media/image27.jpeg"/><Relationship Id="rId7" Type="http://schemas.openxmlformats.org/officeDocument/2006/relationships/image" Target="../media/image31.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10" Type="http://schemas.openxmlformats.org/officeDocument/2006/relationships/image" Target="../media/image34.jpeg"/><Relationship Id="rId4" Type="http://schemas.openxmlformats.org/officeDocument/2006/relationships/image" Target="../media/image28.jpeg"/><Relationship Id="rId9"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image" Target="NULL"/><Relationship Id="rId7" Type="http://schemas.openxmlformats.org/officeDocument/2006/relationships/image" Target="../media/image38.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37.jpeg"/><Relationship Id="rId5" Type="http://schemas.openxmlformats.org/officeDocument/2006/relationships/image" Target="../media/image36.jpeg"/><Relationship Id="rId10" Type="http://schemas.openxmlformats.org/officeDocument/2006/relationships/image" Target="../media/image41.jpeg"/><Relationship Id="rId4" Type="http://schemas.openxmlformats.org/officeDocument/2006/relationships/image" Target="NULL"/><Relationship Id="rId9" Type="http://schemas.openxmlformats.org/officeDocument/2006/relationships/image" Target="../media/image40.jpeg"/></Relationships>
</file>

<file path=ppt/slides/_rels/slide13.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14.xml.rels><?xml version="1.0" encoding="UTF-8" standalone="yes"?>
<Relationships xmlns="http://schemas.openxmlformats.org/package/2006/relationships"><Relationship Id="rId8" Type="http://schemas.openxmlformats.org/officeDocument/2006/relationships/image" Target="../media/image53.jpeg"/><Relationship Id="rId3" Type="http://schemas.openxmlformats.org/officeDocument/2006/relationships/image" Target="../media/image48.jpeg"/><Relationship Id="rId7" Type="http://schemas.openxmlformats.org/officeDocument/2006/relationships/image" Target="../media/image52.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9.jpeg"/></Relationships>
</file>

<file path=ppt/slides/_rels/slide15.xml.rels><?xml version="1.0" encoding="UTF-8" standalone="yes"?>
<Relationships xmlns="http://schemas.openxmlformats.org/package/2006/relationships"><Relationship Id="rId8" Type="http://schemas.openxmlformats.org/officeDocument/2006/relationships/image" Target="../media/image59.jpeg"/><Relationship Id="rId3" Type="http://schemas.openxmlformats.org/officeDocument/2006/relationships/image" Target="../media/image54.jpeg"/><Relationship Id="rId7" Type="http://schemas.openxmlformats.org/officeDocument/2006/relationships/image" Target="../media/image5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6.xml.rels><?xml version="1.0" encoding="UTF-8" standalone="yes"?>
<Relationships xmlns="http://schemas.openxmlformats.org/package/2006/relationships"><Relationship Id="rId8" Type="http://schemas.openxmlformats.org/officeDocument/2006/relationships/image" Target="../media/image65.jpeg"/><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7.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s>
</file>

<file path=ppt/slides/_rels/slide18.xml.rels><?xml version="1.0" encoding="UTF-8" standalone="yes"?>
<Relationships xmlns="http://schemas.openxmlformats.org/package/2006/relationships"><Relationship Id="rId8" Type="http://schemas.openxmlformats.org/officeDocument/2006/relationships/image" Target="../media/image77.jpeg"/><Relationship Id="rId3" Type="http://schemas.openxmlformats.org/officeDocument/2006/relationships/image" Target="../media/image72.jpeg"/><Relationship Id="rId7" Type="http://schemas.openxmlformats.org/officeDocument/2006/relationships/image" Target="../media/image76.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slides/_rels/slide19.xml.rels><?xml version="1.0" encoding="UTF-8" standalone="yes"?>
<Relationships xmlns="http://schemas.openxmlformats.org/package/2006/relationships"><Relationship Id="rId8" Type="http://schemas.openxmlformats.org/officeDocument/2006/relationships/image" Target="../media/image83.jpeg"/><Relationship Id="rId3" Type="http://schemas.openxmlformats.org/officeDocument/2006/relationships/image" Target="../media/image78.jpeg"/><Relationship Id="rId7" Type="http://schemas.openxmlformats.org/officeDocument/2006/relationships/image" Target="../media/image82.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81.jpeg"/><Relationship Id="rId5" Type="http://schemas.openxmlformats.org/officeDocument/2006/relationships/image" Target="../media/image80.jpeg"/><Relationship Id="rId4" Type="http://schemas.openxmlformats.org/officeDocument/2006/relationships/image" Target="../media/image79.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8" Type="http://schemas.openxmlformats.org/officeDocument/2006/relationships/image" Target="../media/image89.jpeg"/><Relationship Id="rId3" Type="http://schemas.openxmlformats.org/officeDocument/2006/relationships/image" Target="../media/image84.jpeg"/><Relationship Id="rId7" Type="http://schemas.openxmlformats.org/officeDocument/2006/relationships/image" Target="../media/image88.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87.jpeg"/><Relationship Id="rId5" Type="http://schemas.openxmlformats.org/officeDocument/2006/relationships/image" Target="../media/image86.jpeg"/><Relationship Id="rId4" Type="http://schemas.openxmlformats.org/officeDocument/2006/relationships/image" Target="../media/image85.jpeg"/></Relationships>
</file>

<file path=ppt/slides/_rels/slide21.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90.jpeg"/><Relationship Id="rId7" Type="http://schemas.openxmlformats.org/officeDocument/2006/relationships/image" Target="../media/image94.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93.jpeg"/><Relationship Id="rId5" Type="http://schemas.openxmlformats.org/officeDocument/2006/relationships/image" Target="../media/image92.jpeg"/><Relationship Id="rId4" Type="http://schemas.openxmlformats.org/officeDocument/2006/relationships/image" Target="../media/image91.jpeg"/></Relationships>
</file>

<file path=ppt/slides/_rels/slide22.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99.jpeg"/><Relationship Id="rId5" Type="http://schemas.openxmlformats.org/officeDocument/2006/relationships/image" Target="../media/image98.jpeg"/><Relationship Id="rId4" Type="http://schemas.openxmlformats.org/officeDocument/2006/relationships/image" Target="../media/image97.jpeg"/></Relationships>
</file>

<file path=ppt/slides/_rels/slide23.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media/image104.jpeg"/><Relationship Id="rId4" Type="http://schemas.openxmlformats.org/officeDocument/2006/relationships/image" Target="../media/image103.jpeg"/></Relationships>
</file>

<file path=ppt/slides/_rels/slide24.xml.rels><?xml version="1.0" encoding="UTF-8" standalone="yes"?>
<Relationships xmlns="http://schemas.openxmlformats.org/package/2006/relationships"><Relationship Id="rId3" Type="http://schemas.openxmlformats.org/officeDocument/2006/relationships/image" Target="../media/image107.jpe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9.png"/><Relationship Id="rId1" Type="http://schemas.openxmlformats.org/officeDocument/2006/relationships/slideLayout" Target="../slideLayouts/slideLayout12.xml"/><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3.jpeg"/><Relationship Id="rId1" Type="http://schemas.openxmlformats.org/officeDocument/2006/relationships/slideLayout" Target="../slideLayouts/slideLayout12.xml"/><Relationship Id="rId6" Type="http://schemas.openxmlformats.org/officeDocument/2006/relationships/image" Target="../media/image18.jpeg"/><Relationship Id="rId5" Type="http://schemas.openxmlformats.org/officeDocument/2006/relationships/image" Target="../media/image17.pn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8" Type="http://schemas.openxmlformats.org/officeDocument/2006/relationships/image" Target="../media/image25.jpeg"/><Relationship Id="rId3" Type="http://schemas.openxmlformats.org/officeDocument/2006/relationships/image" Target="../media/image20.jpeg"/><Relationship Id="rId7" Type="http://schemas.openxmlformats.org/officeDocument/2006/relationships/image" Target="../media/image24.jpeg"/><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image" Target="../media/image22.jpeg"/><Relationship Id="rId4" Type="http://schemas.openxmlformats.org/officeDocument/2006/relationships/image" Target="../media/image21.jpeg"/><Relationship Id="rId9"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xmlns="" id="{2AC04431-D44B-4A6E-BFC4-97486137161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039"/>
            <a:ext cx="10691813" cy="7558636"/>
          </a:xfrm>
          <a:prstGeom prst="rect">
            <a:avLst/>
          </a:prstGeom>
        </p:spPr>
      </p:pic>
      <p:sp>
        <p:nvSpPr>
          <p:cNvPr id="9" name="Заголовок 8">
            <a:extLst>
              <a:ext uri="{FF2B5EF4-FFF2-40B4-BE49-F238E27FC236}">
                <a16:creationId xmlns:a16="http://schemas.microsoft.com/office/drawing/2014/main" xmlns="" id="{9AFE008B-A1AE-464D-AF72-0C77F9FF0E27}"/>
              </a:ext>
            </a:extLst>
          </p:cNvPr>
          <p:cNvSpPr>
            <a:spLocks noGrp="1"/>
          </p:cNvSpPr>
          <p:nvPr>
            <p:ph type="title"/>
          </p:nvPr>
        </p:nvSpPr>
        <p:spPr>
          <a:xfrm>
            <a:off x="729494" y="2585333"/>
            <a:ext cx="9221689" cy="3144614"/>
          </a:xfrm>
        </p:spPr>
        <p:txBody>
          <a:bodyPr>
            <a:normAutofit fontScale="90000"/>
          </a:bodyPr>
          <a:lstStyle/>
          <a:p>
            <a:pPr algn="ctr"/>
            <a:r>
              <a:rPr lang="es-ES" altLang="ru-RU" sz="5400" b="1" smtClean="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Alianza </a:t>
            </a:r>
            <a:r>
              <a:rPr lang="es-ES" altLang="ru-RU" sz="5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 </a:t>
            </a:r>
            <a:r>
              <a:rPr lang="es-AR" altLang="ru-RU" sz="5400" b="1" dirty="0" smtClean="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a:t>
            </a:r>
            <a:r>
              <a:rPr lang="es-ES" altLang="ru-RU" sz="5400" b="1" dirty="0" smtClean="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Ciudades por la Hospitalidad</a:t>
            </a:r>
            <a:r>
              <a:rPr lang="es-ES" altLang="ru-RU" sz="4400" dirty="0">
                <a:solidFill>
                  <a:schemeClr val="bg2">
                    <a:lumMod val="25000"/>
                  </a:schemeClr>
                </a:solidFill>
                <a:latin typeface="Arial" panose="020B0604020202020204" pitchFamily="34" charset="0"/>
              </a:rPr>
              <a:t/>
            </a:r>
            <a:br>
              <a:rPr lang="es-ES" altLang="ru-RU" sz="4400" dirty="0">
                <a:solidFill>
                  <a:schemeClr val="bg2">
                    <a:lumMod val="25000"/>
                  </a:schemeClr>
                </a:solidFill>
                <a:latin typeface="Arial" panose="020B0604020202020204" pitchFamily="34" charset="0"/>
              </a:rPr>
            </a:br>
            <a:r>
              <a:rPr lang="en-US" sz="5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n-US" sz="5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endParaRPr lang="ru-RU" sz="5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Текст 9">
            <a:extLst>
              <a:ext uri="{FF2B5EF4-FFF2-40B4-BE49-F238E27FC236}">
                <a16:creationId xmlns:a16="http://schemas.microsoft.com/office/drawing/2014/main" xmlns="" id="{85A53C94-ADE3-46E0-888E-510795D8FF46}"/>
              </a:ext>
            </a:extLst>
          </p:cNvPr>
          <p:cNvSpPr>
            <a:spLocks noGrp="1"/>
          </p:cNvSpPr>
          <p:nvPr>
            <p:ph type="body" idx="1"/>
          </p:nvPr>
        </p:nvSpPr>
        <p:spPr>
          <a:xfrm>
            <a:off x="729494" y="5059035"/>
            <a:ext cx="9221689" cy="1653678"/>
          </a:xfrm>
        </p:spPr>
        <p:txBody>
          <a:bodyPr>
            <a:normAutofit lnSpcReduction="10000"/>
          </a:bodyPr>
          <a:lstStyle/>
          <a:p>
            <a:pPr algn="ctr"/>
            <a:endPar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ctr"/>
            <a:endPar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ctr"/>
            <a:r>
              <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Once ciudades de la </a:t>
            </a:r>
            <a:r>
              <a:rPr lang="es-E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Copa Mundial de la FIFA Rusia 2018™</a:t>
            </a:r>
            <a:endParaRPr lang="ru-RU"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Rectangle 2">
            <a:extLst>
              <a:ext uri="{FF2B5EF4-FFF2-40B4-BE49-F238E27FC236}">
                <a16:creationId xmlns:a16="http://schemas.microsoft.com/office/drawing/2014/main" xmlns="" id="{9913C563-5AB7-4CE6-B327-391986F83DEF}"/>
              </a:ext>
            </a:extLst>
          </p:cNvPr>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ru-RU" sz="1800" b="0" i="0" u="none" strike="noStrike" cap="none" normalizeH="0" baseline="0" dirty="0">
              <a:ln>
                <a:noFill/>
              </a:ln>
              <a:solidFill>
                <a:schemeClr val="tx1"/>
              </a:solidFill>
              <a:effectLst/>
              <a:latin typeface="Arial" panose="020B0604020202020204" pitchFamily="34" charset="0"/>
            </a:endParaRPr>
          </a:p>
        </p:txBody>
      </p:sp>
      <p:pic>
        <p:nvPicPr>
          <p:cNvPr id="8" name="Рисунок 7">
            <a:extLst>
              <a:ext uri="{FF2B5EF4-FFF2-40B4-BE49-F238E27FC236}">
                <a16:creationId xmlns:a16="http://schemas.microsoft.com/office/drawing/2014/main" xmlns="" id="{B89A2D0A-8263-4F13-BE31-EE83615A980C}"/>
              </a:ext>
            </a:extLst>
          </p:cNvPr>
          <p:cNvPicPr>
            <a:picLocks noChangeAspect="1"/>
          </p:cNvPicPr>
          <p:nvPr/>
        </p:nvPicPr>
        <p:blipFill>
          <a:blip r:embed="rId3" cstate="print"/>
          <a:stretch>
            <a:fillRect/>
          </a:stretch>
        </p:blipFill>
        <p:spPr>
          <a:xfrm>
            <a:off x="6862016" y="875005"/>
            <a:ext cx="3089167" cy="1132471"/>
          </a:xfrm>
          <a:prstGeom prst="rect">
            <a:avLst/>
          </a:prstGeom>
        </p:spPr>
      </p:pic>
    </p:spTree>
    <p:extLst>
      <p:ext uri="{BB962C8B-B14F-4D97-AF65-F5344CB8AC3E}">
        <p14:creationId xmlns:p14="http://schemas.microsoft.com/office/powerpoint/2010/main" xmlns="" val="34409212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xmlns="" id="{8D13B36D-E98F-4922-9B1E-F624467CEA9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2" name="object 2"/>
          <p:cNvSpPr txBox="1">
            <a:spLocks noGrp="1"/>
          </p:cNvSpPr>
          <p:nvPr>
            <p:ph type="title"/>
          </p:nvPr>
        </p:nvSpPr>
        <p:spPr>
          <a:xfrm>
            <a:off x="776445" y="679070"/>
            <a:ext cx="8097952" cy="353943"/>
          </a:xfrm>
          <a:prstGeom prst="rect">
            <a:avLst/>
          </a:prstGeom>
        </p:spPr>
        <p:txBody>
          <a:bodyPr vert="horz" wrap="square" lIns="0" tIns="0" rIns="0" bIns="0" rtlCol="0" anchor="ctr">
            <a:spAutoFit/>
          </a:bodyPr>
          <a:lstStyle/>
          <a:p>
            <a:pPr marL="13999">
              <a:lnSpc>
                <a:spcPct val="100000"/>
              </a:lnSpc>
            </a:pPr>
            <a:r>
              <a:rPr lang="es-ES" altLang="ru-RU"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VIAJE A RUSIA - FÁCIL Y CONVENIENTE</a:t>
            </a:r>
            <a:r>
              <a:rPr lang="ru-RU" altLang="ru-RU"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sz="23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041013" y="2943844"/>
            <a:ext cx="2377151" cy="1723549"/>
          </a:xfrm>
          <a:prstGeom prst="rect">
            <a:avLst/>
          </a:prstGeom>
        </p:spPr>
        <p:txBody>
          <a:bodyPr vert="horz" wrap="square" lIns="0" tIns="0" rIns="0" bIns="0" rtlCol="0">
            <a:spAutoFit/>
          </a:bodyPr>
          <a:lstStyle/>
          <a:p>
            <a:pPr marL="13999" marR="5600"/>
            <a:r>
              <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SEGURIDAD </a:t>
            </a:r>
          </a:p>
          <a:p>
            <a:pPr marL="299749" marR="5600" indent="-285750">
              <a:buFont typeface="Arial" panose="020B0604020202020204" pitchFamily="34" charset="0"/>
              <a:buChar char="•"/>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Guardias de seguridad y patrullas policiales presentan en áreas públicas</a:t>
            </a:r>
          </a:p>
          <a:p>
            <a:pPr marL="299749" marR="5600" indent="-285750">
              <a:buFont typeface="Arial" panose="020B0604020202020204" pitchFamily="34" charset="0"/>
              <a:buChar char="•"/>
            </a:pPr>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24/7 disponibilidad de estaciones de policia</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txBox="1"/>
          <p:nvPr/>
        </p:nvSpPr>
        <p:spPr>
          <a:xfrm>
            <a:off x="4085960" y="2512957"/>
            <a:ext cx="2268602" cy="1292662"/>
          </a:xfrm>
          <a:prstGeom prst="rect">
            <a:avLst/>
          </a:prstGeom>
        </p:spPr>
        <p:txBody>
          <a:bodyPr vert="horz" wrap="square" lIns="0" tIns="0" rIns="0" bIns="0" rtlCol="0">
            <a:spAutoFit/>
          </a:bodyPr>
          <a:lstStyle/>
          <a:p>
            <a:pPr marL="13999" marR="5600"/>
            <a:r>
              <a:rPr lang="en-US" sz="1400"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COMUNICACION </a:t>
            </a:r>
          </a:p>
          <a:p>
            <a:pPr marL="299749" marR="5600" indent="-285750">
              <a:buFont typeface="Arial" panose="020B0604020202020204" pitchFamily="34" charset="0"/>
              <a:buChar char="•"/>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Una tarjeta SIM con internet móvil, comenzando en 7 eurs </a:t>
            </a:r>
          </a:p>
          <a:p>
            <a:pPr marL="299749" marR="5600" indent="-285750">
              <a:buFont typeface="Arial" panose="020B0604020202020204" pitchFamily="34" charset="0"/>
              <a:buChar char="•"/>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Wi-Fi público gratuito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4069416" y="4899031"/>
            <a:ext cx="2440095" cy="1077218"/>
          </a:xfrm>
          <a:prstGeom prst="rect">
            <a:avLst/>
          </a:prstGeom>
        </p:spPr>
        <p:txBody>
          <a:bodyPr vert="horz" wrap="square" lIns="0" tIns="0" rIns="0" bIns="0" rtlCol="0">
            <a:spAutoFit/>
          </a:bodyPr>
          <a:lstStyle/>
          <a:p>
            <a:pPr marL="13999" marR="5600"/>
            <a:r>
              <a:rPr lang="en-US" sz="1400"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PAGOS</a:t>
            </a:r>
          </a:p>
          <a:p>
            <a:pPr marL="13999" marR="5600"/>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pagos con tarjetas bancarias en todos los sistemas de pago internacionales.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object 10"/>
          <p:cNvSpPr txBox="1"/>
          <p:nvPr/>
        </p:nvSpPr>
        <p:spPr>
          <a:xfrm>
            <a:off x="6909458" y="1944375"/>
            <a:ext cx="2896434"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Centros de información turística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object 11"/>
          <p:cNvSpPr txBox="1"/>
          <p:nvPr/>
        </p:nvSpPr>
        <p:spPr>
          <a:xfrm>
            <a:off x="6824869" y="3371101"/>
            <a:ext cx="2669195" cy="215444"/>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Navegación</a:t>
            </a:r>
            <a:r>
              <a:rPr lang="es-ES" altLang="ru-RU" sz="10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en Engles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object 12"/>
          <p:cNvSpPr txBox="1"/>
          <p:nvPr/>
        </p:nvSpPr>
        <p:spPr>
          <a:xfrm>
            <a:off x="6909458" y="4591162"/>
            <a:ext cx="3261958" cy="1077218"/>
          </a:xfrm>
          <a:prstGeom prst="rect">
            <a:avLst/>
          </a:prstGeom>
        </p:spPr>
        <p:txBody>
          <a:bodyPr vert="horz" wrap="square" lIns="0" tIns="0" rIns="0" bIns="0" rtlCol="0">
            <a:spAutoFit/>
          </a:bodyPr>
          <a:lstStyle/>
          <a:p>
            <a:pPr lvl="0" defTabSz="914400" eaLnBrk="0" fontAlgn="base" hangingPunct="0">
              <a:spcBef>
                <a:spcPct val="0"/>
              </a:spcBef>
              <a:spcAft>
                <a:spcPct val="0"/>
              </a:spcAft>
            </a:pPr>
            <a:r>
              <a:rPr lang="es-ES"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Menú en restaurantes en idiomas extranjeros</a:t>
            </a:r>
            <a:r>
              <a:rPr lang="es-ES" altLang="ru-RU" sz="8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lang="es-ES" altLang="ru-RU" sz="11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object 13"/>
          <p:cNvSpPr txBox="1"/>
          <p:nvPr/>
        </p:nvSpPr>
        <p:spPr>
          <a:xfrm>
            <a:off x="1969266" y="5725612"/>
            <a:ext cx="1813088" cy="646331"/>
          </a:xfrm>
          <a:prstGeom prst="rect">
            <a:avLst/>
          </a:prstGeom>
        </p:spPr>
        <p:txBody>
          <a:bodyPr vert="horz" wrap="square" lIns="0" tIns="0" rIns="0" bIns="0" rtlCol="0">
            <a:spAutoFit/>
          </a:bodyPr>
          <a:lstStyle/>
          <a:p>
            <a:pPr marL="13999"/>
            <a:r>
              <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MEDICINE</a:t>
            </a:r>
          </a:p>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The </a:t>
            </a:r>
            <a:r>
              <a:rPr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availability </a:t>
            </a:r>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of </a:t>
            </a:r>
            <a:r>
              <a:rPr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emergency</a:t>
            </a:r>
            <a:r>
              <a:rPr sz="1400" spc="-99"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24/7</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102" name="Изображение 101" descr="icon12.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041013" y="1622467"/>
            <a:ext cx="421194" cy="1183356"/>
          </a:xfrm>
          <a:prstGeom prst="rect">
            <a:avLst/>
          </a:prstGeom>
        </p:spPr>
      </p:pic>
      <p:pic>
        <p:nvPicPr>
          <p:cNvPr id="103" name="Изображение 102" descr="icon13.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977737" y="5583466"/>
            <a:ext cx="814862" cy="814862"/>
          </a:xfrm>
          <a:prstGeom prst="rect">
            <a:avLst/>
          </a:prstGeom>
        </p:spPr>
      </p:pic>
      <p:pic>
        <p:nvPicPr>
          <p:cNvPr id="104" name="Изображение 103" descr="icon14.jp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69416" y="1776038"/>
            <a:ext cx="654713" cy="654713"/>
          </a:xfrm>
          <a:prstGeom prst="rect">
            <a:avLst/>
          </a:prstGeom>
        </p:spPr>
      </p:pic>
      <p:pic>
        <p:nvPicPr>
          <p:cNvPr id="105" name="Изображение 104" descr="icon15.jp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069416" y="4109431"/>
            <a:ext cx="739461" cy="626853"/>
          </a:xfrm>
          <a:prstGeom prst="rect">
            <a:avLst/>
          </a:prstGeom>
        </p:spPr>
      </p:pic>
      <p:pic>
        <p:nvPicPr>
          <p:cNvPr id="106" name="Изображение 105" descr="icon16.jpg"/>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6824869" y="1422270"/>
            <a:ext cx="1079518" cy="683846"/>
          </a:xfrm>
          <a:prstGeom prst="rect">
            <a:avLst/>
          </a:prstGeom>
        </p:spPr>
      </p:pic>
      <p:pic>
        <p:nvPicPr>
          <p:cNvPr id="107" name="Изображение 106" descr="icon17.jpg"/>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6937259" y="2657411"/>
            <a:ext cx="854737" cy="622943"/>
          </a:xfrm>
          <a:prstGeom prst="rect">
            <a:avLst/>
          </a:prstGeom>
        </p:spPr>
      </p:pic>
      <p:pic>
        <p:nvPicPr>
          <p:cNvPr id="108" name="Изображение 107" descr="icon18.jpg"/>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022358" y="3767562"/>
            <a:ext cx="420215" cy="683738"/>
          </a:xfrm>
          <a:prstGeom prst="rect">
            <a:avLst/>
          </a:prstGeom>
        </p:spPr>
      </p:pic>
      <p:pic>
        <p:nvPicPr>
          <p:cNvPr id="109" name="Изображение 108" descr="icon19.jpg"/>
          <p:cNvPicPr>
            <a:picLocks noChangeAspect="1"/>
          </p:cNvPicPr>
          <p:nvPr/>
        </p:nvPicPr>
        <p:blipFill>
          <a:blip r:embed="rId10" cstate="print">
            <a:extLst>
              <a:ext uri="{28A0092B-C50C-407E-A947-70E740481C1C}">
                <a14:useLocalDpi xmlns:a14="http://schemas.microsoft.com/office/drawing/2010/main" xmlns="" val="0"/>
              </a:ext>
            </a:extLst>
          </a:blip>
          <a:stretch>
            <a:fillRect/>
          </a:stretch>
        </p:blipFill>
        <p:spPr>
          <a:xfrm>
            <a:off x="7022344" y="5251019"/>
            <a:ext cx="429479" cy="745274"/>
          </a:xfrm>
          <a:prstGeom prst="rect">
            <a:avLst/>
          </a:prstGeom>
        </p:spPr>
      </p:pic>
      <p:sp>
        <p:nvSpPr>
          <p:cNvPr id="25" name="object 12">
            <a:extLst>
              <a:ext uri="{FF2B5EF4-FFF2-40B4-BE49-F238E27FC236}">
                <a16:creationId xmlns:a16="http://schemas.microsoft.com/office/drawing/2014/main" xmlns="" id="{321852BA-DF03-4C30-B750-92B6C4EF79D9}"/>
              </a:ext>
            </a:extLst>
          </p:cNvPr>
          <p:cNvSpPr txBox="1"/>
          <p:nvPr/>
        </p:nvSpPr>
        <p:spPr>
          <a:xfrm>
            <a:off x="6909458" y="6116152"/>
            <a:ext cx="2985294" cy="1292662"/>
          </a:xfrm>
          <a:prstGeom prst="rect">
            <a:avLst/>
          </a:prstGeom>
        </p:spPr>
        <p:txBody>
          <a:bodyPr vert="horz" wrap="square" lIns="0" tIns="0" rIns="0" bIns="0" rtlCol="0">
            <a:spAutoFit/>
          </a:bodyPr>
          <a:lstStyle/>
          <a:p>
            <a:pPr marL="13999"/>
            <a:r>
              <a:rPr lang="es-ES" altLang="ru-RU" sz="1400" dirty="0">
                <a:solidFill>
                  <a:srgbClr val="212121"/>
                </a:solidFill>
                <a:latin typeface="Verdana" panose="020B0604030504040204" pitchFamily="34" charset="0"/>
                <a:ea typeface="Verdana" panose="020B0604030504040204" pitchFamily="34" charset="0"/>
                <a:cs typeface="Verdana" panose="020B0604030504040204" pitchFamily="34" charset="0"/>
              </a:rPr>
              <a:t>Boletos de avión, ferrocarriles, museos, teatro y cine disponibles en Internet</a:t>
            </a:r>
            <a:r>
              <a:rPr lang="es-ES" altLang="ru-RU" sz="1050" dirty="0">
                <a:latin typeface="Verdana" panose="020B0604030504040204" pitchFamily="34" charset="0"/>
                <a:ea typeface="Verdana" panose="020B0604030504040204" pitchFamily="34" charset="0"/>
                <a:cs typeface="Verdana" panose="020B0604030504040204" pitchFamily="34" charset="0"/>
              </a:rPr>
              <a:t> </a:t>
            </a:r>
            <a:endParaRPr lang="es-ES" altLang="ru-RU" sz="2000" dirty="0">
              <a:latin typeface="Verdana" panose="020B0604030504040204" pitchFamily="34" charset="0"/>
              <a:ea typeface="Verdana" panose="020B0604030504040204" pitchFamily="34" charset="0"/>
              <a:cs typeface="Verdana" panose="020B0604030504040204" pitchFamily="34" charset="0"/>
            </a:endParaRPr>
          </a:p>
          <a:p>
            <a:pPr marL="13999"/>
            <a:endPar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7249570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xmlns="" id="{0965DB6A-AEEE-44D0-A559-BF09FF948EE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0691813" cy="7558636"/>
          </a:xfrm>
          <a:prstGeom prst="rect">
            <a:avLst/>
          </a:prstGeom>
        </p:spPr>
      </p:pic>
      <p:sp>
        <p:nvSpPr>
          <p:cNvPr id="15" name="object 15"/>
          <p:cNvSpPr txBox="1">
            <a:spLocks noGrp="1"/>
          </p:cNvSpPr>
          <p:nvPr>
            <p:ph type="title"/>
          </p:nvPr>
        </p:nvSpPr>
        <p:spPr>
          <a:xfrm>
            <a:off x="737249" y="795175"/>
            <a:ext cx="5481567" cy="353943"/>
          </a:xfrm>
          <a:prstGeom prst="rect">
            <a:avLst/>
          </a:prstGeom>
        </p:spPr>
        <p:txBody>
          <a:bodyPr vert="horz" wrap="square" lIns="0" tIns="0" rIns="0" bIns="0" rtlCol="0" anchor="ctr">
            <a:spAutoFit/>
          </a:bodyPr>
          <a:lstStyle/>
          <a:p>
            <a:pPr marL="13999">
              <a:lnSpc>
                <a:spcPct val="100000"/>
              </a:lnSpc>
            </a:pPr>
            <a:r>
              <a:rPr lang="en-US" sz="2300" spc="-2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ALIANZA DE CUIDADES SEDE</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txBox="1"/>
          <p:nvPr/>
        </p:nvSpPr>
        <p:spPr>
          <a:xfrm>
            <a:off x="966378" y="1245825"/>
            <a:ext cx="6226656" cy="492443"/>
          </a:xfrm>
          <a:prstGeom prst="rect">
            <a:avLst/>
          </a:prstGeom>
        </p:spPr>
        <p:txBody>
          <a:bodyPr vert="horz" wrap="square" lIns="0" tIns="0" rIns="0" bIns="0" rtlCol="0">
            <a:spAutoFit/>
          </a:bodyPr>
          <a:lstStyle/>
          <a:p>
            <a:pPr marL="13999"/>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64 partidos de la Copa Mundial de la FIFA Rusia 2018™ se jugarán en 12 estadios de 11 ciudades.</a:t>
            </a:r>
            <a:endParaRP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2"/>
          <p:cNvSpPr/>
          <p:nvPr/>
        </p:nvSpPr>
        <p:spPr>
          <a:xfrm>
            <a:off x="3944225" y="1849583"/>
            <a:ext cx="6307519" cy="5185969"/>
          </a:xfrm>
          <a:prstGeom prst="rect">
            <a:avLst/>
          </a:prstGeom>
          <a:blipFill>
            <a:blip r:embed="rId3" cstate="print"/>
            <a:stretch>
              <a:fillRect/>
            </a:stretch>
          </a:blipFill>
        </p:spPr>
        <p:txBody>
          <a:bodyPr wrap="square" lIns="0" tIns="0" rIns="0" bIns="0" rtlCol="0"/>
          <a:lstStyle/>
          <a:p>
            <a:endParaRPr sz="1984" dirty="0"/>
          </a:p>
        </p:txBody>
      </p:sp>
      <p:sp>
        <p:nvSpPr>
          <p:cNvPr id="17" name="object 17"/>
          <p:cNvSpPr txBox="1"/>
          <p:nvPr/>
        </p:nvSpPr>
        <p:spPr>
          <a:xfrm>
            <a:off x="966378" y="2073454"/>
            <a:ext cx="2768634" cy="4441216"/>
          </a:xfrm>
          <a:prstGeom prst="rect">
            <a:avLst/>
          </a:prstGeom>
        </p:spPr>
        <p:txBody>
          <a:bodyPr vert="horz" wrap="square" lIns="0" tIns="0" rIns="0" bIns="0" rtlCol="0">
            <a:spAutoFit/>
          </a:bodyPr>
          <a:lstStyle/>
          <a:p>
            <a:pPr marL="13999" marR="130193">
              <a:lnSpc>
                <a:spcPct val="111100"/>
              </a:lnSpc>
            </a:pPr>
            <a:r>
              <a:rPr lang="es-ES" sz="2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2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20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Alianza de ciudades anfitrionas: 11 ciudades de Rusia que cumplen con los altos requisitos de la FIFA para organizar y  celebrar los  eventos del fútbol.</a:t>
            </a:r>
            <a:endParaRPr sz="20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4839343" y="2073454"/>
            <a:ext cx="1216548" cy="397545"/>
          </a:xfrm>
          <a:prstGeom prst="rect">
            <a:avLst/>
          </a:prstGeom>
        </p:spPr>
        <p:txBody>
          <a:bodyPr vert="horz" wrap="square" lIns="0" tIns="0" rIns="0" bIns="0" rtlCol="0">
            <a:spAutoFit/>
          </a:bodyPr>
          <a:lstStyle/>
          <a:p>
            <a:pPr marL="60197">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KALININGRAD</a:t>
            </a:r>
            <a:r>
              <a:rPr lang="en-US"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48997" marR="5600" indent="-35697">
              <a:lnSpc>
                <a:spcPts val="992"/>
              </a:lnSpc>
              <a:spcBef>
                <a:spcPts val="55"/>
              </a:spcBef>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“Kaliningrad</a:t>
            </a:r>
            <a:r>
              <a:rPr sz="882" b="1" spc="-8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stadium”  140,828</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6361581" y="2115004"/>
            <a:ext cx="1621915" cy="397545"/>
          </a:xfrm>
          <a:prstGeom prst="rect">
            <a:avLst/>
          </a:prstGeom>
        </p:spPr>
        <p:txBody>
          <a:bodyPr vert="horz" wrap="square" lIns="0" tIns="0" rIns="0" bIns="0" rtlCol="0">
            <a:spAutoFit/>
          </a:bodyPr>
          <a:lstStyle/>
          <a:p>
            <a:pPr marL="58097">
              <a:lnSpc>
                <a:spcPts val="1025"/>
              </a:lnSpc>
            </a:pPr>
            <a:r>
              <a:rPr sz="882"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t>
            </a:r>
            <a:r>
              <a:rPr lang="en-US" sz="882"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AN PETERSBURGO</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53197" marR="5600" indent="-39898">
              <a:lnSpc>
                <a:spcPts val="992"/>
              </a:lnSpc>
              <a:spcBef>
                <a:spcPts val="55"/>
              </a:spcBef>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“Krestovsky</a:t>
            </a:r>
            <a:r>
              <a:rPr sz="882"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stadium”  476,938</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4723317" y="3399141"/>
            <a:ext cx="1495500" cy="384721"/>
          </a:xfrm>
          <a:prstGeom prst="rect">
            <a:avLst/>
          </a:prstGeom>
        </p:spPr>
        <p:txBody>
          <a:bodyPr vert="horz" wrap="square" lIns="0" tIns="0" rIns="0" bIns="0" rtlCol="0">
            <a:spAutoFit/>
          </a:bodyPr>
          <a:lstStyle/>
          <a:p>
            <a:pPr marL="632764" algn="ctr">
              <a:lnSpc>
                <a:spcPts val="1025"/>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MOSC</a:t>
            </a:r>
            <a:r>
              <a:rPr lang="en-US"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992"/>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“Luzhniki” &amp;</a:t>
            </a:r>
            <a:r>
              <a:rPr sz="882" b="1"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“Spartak”</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755957" algn="ctr">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702,526</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txBox="1"/>
          <p:nvPr/>
        </p:nvSpPr>
        <p:spPr>
          <a:xfrm>
            <a:off x="6682784" y="3799524"/>
            <a:ext cx="1953216" cy="397545"/>
          </a:xfrm>
          <a:prstGeom prst="rect">
            <a:avLst/>
          </a:prstGeom>
        </p:spPr>
        <p:txBody>
          <a:bodyPr vert="horz" wrap="square" lIns="0" tIns="0" rIns="0" bIns="0" rtlCol="0">
            <a:spAutoFit/>
          </a:bodyPr>
          <a:lstStyle/>
          <a:p>
            <a:pPr marL="60197">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NIZHNY</a:t>
            </a:r>
            <a:r>
              <a:rPr sz="882" b="1" spc="-12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NOVGOROD</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57396" marR="5600" indent="-44098">
              <a:lnSpc>
                <a:spcPts val="992"/>
              </a:lnSpc>
              <a:spcBef>
                <a:spcPts val="55"/>
              </a:spcBef>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“Nizhny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Novgorod</a:t>
            </a:r>
            <a:r>
              <a:rPr sz="882" b="1" spc="-8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stadium”  271,986</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p:nvPr/>
        </p:nvSpPr>
        <p:spPr>
          <a:xfrm>
            <a:off x="7193034" y="4347740"/>
            <a:ext cx="1258882" cy="397545"/>
          </a:xfrm>
          <a:prstGeom prst="rect">
            <a:avLst/>
          </a:prstGeom>
        </p:spPr>
        <p:txBody>
          <a:bodyPr vert="horz" wrap="square" lIns="0" tIns="0" rIns="0" bIns="0" rtlCol="0">
            <a:spAutoFit/>
          </a:bodyPr>
          <a:lstStyle/>
          <a:p>
            <a:pPr marL="60197">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KAZAN</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57396" marR="5600" indent="-44098">
              <a:lnSpc>
                <a:spcPts val="992"/>
              </a:lnSpc>
              <a:spcBef>
                <a:spcPts val="55"/>
              </a:spcBef>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“Kazan</a:t>
            </a:r>
            <a:r>
              <a:rPr sz="882" b="1" spc="-12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  268,647</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txBox="1"/>
          <p:nvPr/>
        </p:nvSpPr>
        <p:spPr>
          <a:xfrm>
            <a:off x="4563502" y="4545860"/>
            <a:ext cx="1178971" cy="384721"/>
          </a:xfrm>
          <a:prstGeom prst="rect">
            <a:avLst/>
          </a:prstGeom>
        </p:spPr>
        <p:txBody>
          <a:bodyPr vert="horz" wrap="square" lIns="0" tIns="0" rIns="0" bIns="0" rtlCol="0">
            <a:spAutoFit/>
          </a:bodyPr>
          <a:lstStyle/>
          <a:p>
            <a:pPr marL="13999">
              <a:lnSpc>
                <a:spcPts val="1025"/>
              </a:lnSpc>
            </a:pPr>
            <a:r>
              <a:rPr sz="882"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ROSTOV</a:t>
            </a:r>
            <a:r>
              <a:rPr lang="en-US" sz="882"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DEL DOM</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68690">
              <a:lnSpc>
                <a:spcPts val="992"/>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“Rostov</a:t>
            </a:r>
            <a:r>
              <a:rPr sz="882" b="1" spc="-14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564167">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180,580</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9" name="object 9"/>
          <p:cNvSpPr txBox="1"/>
          <p:nvPr/>
        </p:nvSpPr>
        <p:spPr>
          <a:xfrm>
            <a:off x="7983497" y="5726737"/>
            <a:ext cx="1945448" cy="256480"/>
          </a:xfrm>
          <a:prstGeom prst="rect">
            <a:avLst/>
          </a:prstGeom>
        </p:spPr>
        <p:txBody>
          <a:bodyPr vert="horz" wrap="square" lIns="0" tIns="0" rIns="0" bIns="0" rtlCol="0">
            <a:spAutoFit/>
          </a:bodyPr>
          <a:lstStyle/>
          <a:p>
            <a:pPr marL="51097">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YEKATER</a:t>
            </a:r>
            <a:r>
              <a:rPr lang="en-US"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IMBURGO</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1025"/>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“Ekaterinburg</a:t>
            </a:r>
            <a:r>
              <a:rPr sz="882" b="1" spc="-14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object 13"/>
          <p:cNvSpPr txBox="1"/>
          <p:nvPr/>
        </p:nvSpPr>
        <p:spPr>
          <a:xfrm>
            <a:off x="6955380" y="5978726"/>
            <a:ext cx="1680620" cy="256480"/>
          </a:xfrm>
          <a:prstGeom prst="rect">
            <a:avLst/>
          </a:prstGeom>
        </p:spPr>
        <p:txBody>
          <a:bodyPr vert="horz" wrap="square" lIns="0" tIns="0" rIns="0" bIns="0" rtlCol="0">
            <a:spAutoFit/>
          </a:bodyPr>
          <a:lstStyle/>
          <a:p>
            <a:pPr marL="13999">
              <a:lnSpc>
                <a:spcPts val="1020"/>
              </a:lnSpc>
              <a:tabLst>
                <a:tab pos="1076539" algn="l"/>
              </a:tabLst>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“Samara</a:t>
            </a:r>
            <a:r>
              <a:rPr sz="882" b="1"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a:t>
            </a: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142,784</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48997">
              <a:lnSpc>
                <a:spcPts val="1020"/>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177,768</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object 11"/>
          <p:cNvSpPr txBox="1"/>
          <p:nvPr/>
        </p:nvSpPr>
        <p:spPr>
          <a:xfrm>
            <a:off x="3744686" y="6357829"/>
            <a:ext cx="1130860" cy="384721"/>
          </a:xfrm>
          <a:prstGeom prst="rect">
            <a:avLst/>
          </a:prstGeom>
        </p:spPr>
        <p:txBody>
          <a:bodyPr vert="horz" wrap="square" lIns="0" tIns="0" rIns="0" bIns="0" rtlCol="0">
            <a:spAutoFit/>
          </a:bodyPr>
          <a:lstStyle/>
          <a:p>
            <a:pPr marL="524270">
              <a:lnSpc>
                <a:spcPts val="1025"/>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SOCHI</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992"/>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“Fischt</a:t>
            </a:r>
            <a:r>
              <a:rPr sz="882" b="1"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stadium”</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475273">
              <a:lnSpc>
                <a:spcPts val="1025"/>
              </a:lnSpc>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286,200</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object 10"/>
          <p:cNvSpPr txBox="1"/>
          <p:nvPr/>
        </p:nvSpPr>
        <p:spPr>
          <a:xfrm>
            <a:off x="5096423" y="6069554"/>
            <a:ext cx="959468" cy="525785"/>
          </a:xfrm>
          <a:prstGeom prst="rect">
            <a:avLst/>
          </a:prstGeom>
        </p:spPr>
        <p:txBody>
          <a:bodyPr vert="horz" wrap="square" lIns="0" tIns="0" rIns="0" bIns="0" rtlCol="0">
            <a:spAutoFit/>
          </a:bodyPr>
          <a:lstStyle/>
          <a:p>
            <a:pPr marR="25199" algn="ctr">
              <a:lnSpc>
                <a:spcPts val="1025"/>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VOLGOGRAD</a:t>
            </a:r>
            <a:r>
              <a:rPr lang="en-US"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95195" algn="ctr">
              <a:lnSpc>
                <a:spcPts val="992"/>
              </a:lnSpc>
            </a:pPr>
            <a:r>
              <a:rPr sz="882"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“Volgograd</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341581" marR="5600" indent="66496">
              <a:lnSpc>
                <a:spcPts val="992"/>
              </a:lnSpc>
              <a:spcBef>
                <a:spcPts val="55"/>
              </a:spcBef>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  182,272</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txBox="1"/>
          <p:nvPr/>
        </p:nvSpPr>
        <p:spPr>
          <a:xfrm>
            <a:off x="5963382" y="5285251"/>
            <a:ext cx="723321" cy="525785"/>
          </a:xfrm>
          <a:prstGeom prst="rect">
            <a:avLst/>
          </a:prstGeom>
        </p:spPr>
        <p:txBody>
          <a:bodyPr vert="horz" wrap="square" lIns="0" tIns="0" rIns="0" bIns="0" rtlCol="0">
            <a:spAutoFit/>
          </a:bodyPr>
          <a:lstStyle/>
          <a:p>
            <a:pPr marL="19599">
              <a:lnSpc>
                <a:spcPts val="1025"/>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SARANSK</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992"/>
              </a:lnSpc>
            </a:pPr>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“Mordovia</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64491" marR="5600" indent="65796">
              <a:lnSpc>
                <a:spcPts val="992"/>
              </a:lnSpc>
              <a:spcBef>
                <a:spcPts val="55"/>
              </a:spcBef>
            </a:pPr>
            <a:r>
              <a:rPr sz="882"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Arena”  177,768</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object 12"/>
          <p:cNvSpPr txBox="1"/>
          <p:nvPr/>
        </p:nvSpPr>
        <p:spPr>
          <a:xfrm>
            <a:off x="6999619" y="5851277"/>
            <a:ext cx="780038" cy="135743"/>
          </a:xfrm>
          <a:prstGeom prst="rect">
            <a:avLst/>
          </a:prstGeom>
        </p:spPr>
        <p:txBody>
          <a:bodyPr vert="horz" wrap="square" lIns="0" tIns="0" rIns="0" bIns="0" rtlCol="0">
            <a:spAutoFit/>
          </a:bodyPr>
          <a:lstStyle/>
          <a:p>
            <a:pPr marL="13999"/>
            <a:r>
              <a:rPr sz="882"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SAMARA</a:t>
            </a:r>
            <a:endParaRPr sz="8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665603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Рисунок 20">
            <a:extLst>
              <a:ext uri="{FF2B5EF4-FFF2-40B4-BE49-F238E27FC236}">
                <a16:creationId xmlns:a16="http://schemas.microsoft.com/office/drawing/2014/main" xmlns="" id="{0711E189-2E8C-4367-AACA-807849A969C3}"/>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3" name="object 3"/>
          <p:cNvSpPr txBox="1"/>
          <p:nvPr/>
        </p:nvSpPr>
        <p:spPr>
          <a:xfrm>
            <a:off x="1133930" y="1238701"/>
            <a:ext cx="8423951" cy="1723549"/>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Moscú, la capital de la Federación de Rusia y la ciudad más grande del país. Fue fundada en 1147. No sólo es la ciudad más poblada de Rusia, sino también en toda Europa. Además, Moscú es una de las 10 ciudades más densamente pobladas del mundo. Moscú ha sido históricamente la ciudad más importante del principado de Moscú primero, del Imperio ruso (1728-1730), de la Unión Soviética y, finalmente, de la Federación de Rusia.</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Población: más de 12 millones de personas.</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600" algn="just"/>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8" name="object 8"/>
          <p:cNvSpPr/>
          <p:nvPr/>
        </p:nvSpPr>
        <p:spPr>
          <a:xfrm>
            <a:off x="4085960" y="5081781"/>
            <a:ext cx="2519892" cy="1511935"/>
          </a:xfrm>
          <a:prstGeom prst="rect">
            <a:avLst/>
          </a:prstGeom>
          <a:blipFill>
            <a:blip r:embed="rId3" cstate="print"/>
            <a:stretch>
              <a:fillRect/>
            </a:stretch>
          </a:blipFill>
        </p:spPr>
        <p:txBody>
          <a:bodyPr wrap="square" lIns="0" tIns="0" rIns="0" bIns="0" rtlCol="0"/>
          <a:lstStyle/>
          <a:p>
            <a:endParaRPr sz="1984" dirty="0"/>
          </a:p>
        </p:txBody>
      </p:sp>
      <p:sp>
        <p:nvSpPr>
          <p:cNvPr id="10" name="object 10"/>
          <p:cNvSpPr/>
          <p:nvPr/>
        </p:nvSpPr>
        <p:spPr>
          <a:xfrm>
            <a:off x="7025834" y="5081781"/>
            <a:ext cx="2519892" cy="1511935"/>
          </a:xfrm>
          <a:prstGeom prst="rect">
            <a:avLst/>
          </a:prstGeom>
          <a:blipFill>
            <a:blip r:embed="rId4" cstate="print"/>
            <a:stretch>
              <a:fillRect/>
            </a:stretch>
          </a:blipFill>
        </p:spPr>
        <p:txBody>
          <a:bodyPr wrap="square" lIns="0" tIns="0" rIns="0" bIns="0" rtlCol="0"/>
          <a:lstStyle/>
          <a:p>
            <a:endParaRPr sz="1984" dirty="0"/>
          </a:p>
        </p:txBody>
      </p:sp>
      <p:sp>
        <p:nvSpPr>
          <p:cNvPr id="14" name="object 14"/>
          <p:cNvSpPr txBox="1"/>
          <p:nvPr/>
        </p:nvSpPr>
        <p:spPr>
          <a:xfrm>
            <a:off x="1132088" y="4633801"/>
            <a:ext cx="1594530"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Plaza Roja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1132086" y="6649714"/>
            <a:ext cx="2399389"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metro de Moscú</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txBox="1"/>
          <p:nvPr/>
        </p:nvSpPr>
        <p:spPr>
          <a:xfrm>
            <a:off x="4071960" y="4633801"/>
            <a:ext cx="2648153"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City de Moscú</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txBox="1"/>
          <p:nvPr/>
        </p:nvSpPr>
        <p:spPr>
          <a:xfrm>
            <a:off x="4071961" y="6649714"/>
            <a:ext cx="2648153"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Palacio </a:t>
            </a:r>
            <a:r>
              <a:rPr sz="1400" spc="-6"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Arkhangelskoye</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7011835" y="4633801"/>
            <a:ext cx="2262794"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teatro Bolshoi</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7011833" y="6649714"/>
            <a:ext cx="3241775" cy="215444"/>
          </a:xfrm>
          <a:prstGeom prst="rect">
            <a:avLst/>
          </a:prstGeom>
        </p:spPr>
        <p:txBody>
          <a:bodyPr vert="horz" wrap="square" lIns="0" tIns="0" rIns="0" bIns="0" rtlCol="0">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Museo de Arte Contemporaneo</a:t>
            </a:r>
            <a:endParaRPr 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5"/>
          <p:cNvSpPr/>
          <p:nvPr/>
        </p:nvSpPr>
        <p:spPr>
          <a:xfrm>
            <a:off x="1132087" y="3045680"/>
            <a:ext cx="2519892" cy="1511935"/>
          </a:xfrm>
          <a:prstGeom prst="rect">
            <a:avLst/>
          </a:prstGeom>
          <a:blipFill>
            <a:blip r:embed="rId5" cstate="print"/>
            <a:stretch>
              <a:fillRect/>
            </a:stretch>
          </a:blipFill>
        </p:spPr>
        <p:txBody>
          <a:bodyPr wrap="square" lIns="0" tIns="0" rIns="0" bIns="0" rtlCol="0"/>
          <a:lstStyle/>
          <a:p>
            <a:endParaRPr sz="1984" dirty="0"/>
          </a:p>
        </p:txBody>
      </p:sp>
      <p:sp>
        <p:nvSpPr>
          <p:cNvPr id="22" name="object 8"/>
          <p:cNvSpPr/>
          <p:nvPr/>
        </p:nvSpPr>
        <p:spPr>
          <a:xfrm>
            <a:off x="4071960" y="4998431"/>
            <a:ext cx="2519892" cy="1595285"/>
          </a:xfrm>
          <a:prstGeom prst="rect">
            <a:avLst/>
          </a:prstGeom>
          <a:blipFill>
            <a:blip r:embed="rId6" cstate="print"/>
            <a:stretch>
              <a:fillRect/>
            </a:stretch>
          </a:blipFill>
        </p:spPr>
        <p:txBody>
          <a:bodyPr wrap="square" lIns="0" tIns="0" rIns="0" bIns="0" rtlCol="0"/>
          <a:lstStyle/>
          <a:p>
            <a:endParaRPr sz="1984" dirty="0"/>
          </a:p>
        </p:txBody>
      </p:sp>
      <p:sp>
        <p:nvSpPr>
          <p:cNvPr id="23" name="object 10"/>
          <p:cNvSpPr/>
          <p:nvPr/>
        </p:nvSpPr>
        <p:spPr>
          <a:xfrm>
            <a:off x="7011833" y="4989027"/>
            <a:ext cx="2519892" cy="1604689"/>
          </a:xfrm>
          <a:prstGeom prst="rect">
            <a:avLst/>
          </a:prstGeom>
          <a:blipFill>
            <a:blip r:embed="rId7" cstate="print"/>
            <a:stretch>
              <a:fillRect/>
            </a:stretch>
          </a:blipFill>
        </p:spPr>
        <p:txBody>
          <a:bodyPr wrap="square" lIns="0" tIns="0" rIns="0" bIns="0" rtlCol="0"/>
          <a:lstStyle/>
          <a:p>
            <a:endParaRPr sz="1984" dirty="0"/>
          </a:p>
        </p:txBody>
      </p:sp>
      <p:sp>
        <p:nvSpPr>
          <p:cNvPr id="24" name="object 6"/>
          <p:cNvSpPr/>
          <p:nvPr/>
        </p:nvSpPr>
        <p:spPr>
          <a:xfrm>
            <a:off x="1132087" y="5003133"/>
            <a:ext cx="2519892" cy="1590583"/>
          </a:xfrm>
          <a:prstGeom prst="rect">
            <a:avLst/>
          </a:prstGeom>
          <a:blipFill>
            <a:blip r:embed="rId8" cstate="print"/>
            <a:stretch>
              <a:fillRect/>
            </a:stretch>
          </a:blipFill>
        </p:spPr>
        <p:txBody>
          <a:bodyPr wrap="square" lIns="0" tIns="0" rIns="0" bIns="0" rtlCol="0"/>
          <a:lstStyle/>
          <a:p>
            <a:endParaRPr sz="1984" dirty="0"/>
          </a:p>
        </p:txBody>
      </p:sp>
      <p:sp>
        <p:nvSpPr>
          <p:cNvPr id="25" name="object 7"/>
          <p:cNvSpPr/>
          <p:nvPr/>
        </p:nvSpPr>
        <p:spPr>
          <a:xfrm>
            <a:off x="4071960" y="3018248"/>
            <a:ext cx="2519892" cy="1511935"/>
          </a:xfrm>
          <a:prstGeom prst="rect">
            <a:avLst/>
          </a:prstGeom>
          <a:blipFill>
            <a:blip r:embed="rId9" cstate="print"/>
            <a:stretch>
              <a:fillRect/>
            </a:stretch>
          </a:blipFill>
        </p:spPr>
        <p:txBody>
          <a:bodyPr wrap="square" lIns="0" tIns="0" rIns="0" bIns="0" rtlCol="0"/>
          <a:lstStyle/>
          <a:p>
            <a:endParaRPr sz="1984" dirty="0"/>
          </a:p>
        </p:txBody>
      </p:sp>
      <p:sp>
        <p:nvSpPr>
          <p:cNvPr id="26" name="object 9"/>
          <p:cNvSpPr/>
          <p:nvPr/>
        </p:nvSpPr>
        <p:spPr>
          <a:xfrm>
            <a:off x="7036147" y="3057231"/>
            <a:ext cx="2519891" cy="1511935"/>
          </a:xfrm>
          <a:prstGeom prst="rect">
            <a:avLst/>
          </a:prstGeom>
          <a:blipFill>
            <a:blip r:embed="rId10" cstate="print"/>
            <a:stretch>
              <a:fillRect/>
            </a:stretch>
          </a:blipFill>
        </p:spPr>
        <p:txBody>
          <a:bodyPr wrap="square" lIns="0" tIns="0" rIns="0" bIns="0" rtlCol="0"/>
          <a:lstStyle/>
          <a:p>
            <a:endParaRPr sz="1984" dirty="0"/>
          </a:p>
        </p:txBody>
      </p:sp>
      <p:sp>
        <p:nvSpPr>
          <p:cNvPr id="12" name="Rectangle 2"/>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ru-RU" sz="1800" b="0" i="0" u="none" strike="noStrike" cap="none" normalizeH="0" baseline="0" dirty="0">
              <a:ln>
                <a:noFill/>
              </a:ln>
              <a:solidFill>
                <a:schemeClr val="tx1"/>
              </a:solidFill>
              <a:effectLst/>
              <a:latin typeface="Arial" panose="020B0604020202020204" pitchFamily="34" charset="0"/>
            </a:endParaRPr>
          </a:p>
        </p:txBody>
      </p:sp>
      <p:sp>
        <p:nvSpPr>
          <p:cNvPr id="13" name="Rectangle 3"/>
          <p:cNvSpPr>
            <a:spLocks noGrp="1" noChangeArrowheads="1"/>
          </p:cNvSpPr>
          <p:nvPr>
            <p:ph type="title"/>
          </p:nvPr>
        </p:nvSpPr>
        <p:spPr bwMode="auto">
          <a:xfrm>
            <a:off x="1131888" y="738223"/>
            <a:ext cx="1292020" cy="353943"/>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2300" b="1" i="0" u="none" strike="noStrike" cap="none" normalizeH="0" baseline="0" dirty="0">
                <a:ln>
                  <a:noFill/>
                </a:ln>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rPr>
              <a:t>MOSCÚ </a:t>
            </a:r>
          </a:p>
        </p:txBody>
      </p:sp>
    </p:spTree>
    <p:extLst>
      <p:ext uri="{BB962C8B-B14F-4D97-AF65-F5344CB8AC3E}">
        <p14:creationId xmlns:p14="http://schemas.microsoft.com/office/powerpoint/2010/main" xmlns="" val="2675504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8EBDF7A7-82F1-44CA-BC86-C2B81B9B1A59}"/>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2" name="object 2"/>
          <p:cNvSpPr txBox="1"/>
          <p:nvPr/>
        </p:nvSpPr>
        <p:spPr>
          <a:xfrm>
            <a:off x="1132086" y="1245946"/>
            <a:ext cx="8566040" cy="1508105"/>
          </a:xfrm>
          <a:prstGeom prst="rect">
            <a:avLst/>
          </a:prstGeom>
        </p:spPr>
        <p:txBody>
          <a:bodyPr vert="horz" wrap="square" lIns="0" tIns="0" rIns="0" bIns="0" rtlCol="0">
            <a:spAutoFit/>
          </a:bodyPr>
          <a:lstStyle/>
          <a:p>
            <a:pPr marL="13999"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Kaliningrado, una de las ciudades más antiguas de Rusia. En 1255 fue fundada como el castillo de un caballero “Königsberg”. Durante varios siglos fue parte de Prusia, y fue uno de los centros culturales, económicos y científicos del Reino, la ciudad natal de Immanuel Kant. Después de unirse a la Unión Soviética en 1946, se decidió cambiar el nombre a uno “soviético”. Gracias al rico pasado y la situación geográfica especial Kaliningrado tiene un montón de atracciones únicas y características interesantes. Debido a esto, atrae a muchos turistas de todo el mundo.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132088" y="1581932"/>
            <a:ext cx="2737582"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7" name="object 7"/>
          <p:cNvSpPr txBox="1">
            <a:spLocks noGrp="1"/>
          </p:cNvSpPr>
          <p:nvPr>
            <p:ph type="title"/>
          </p:nvPr>
        </p:nvSpPr>
        <p:spPr>
          <a:xfrm>
            <a:off x="1132088" y="738589"/>
            <a:ext cx="3746238"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KALININGRAD</a:t>
            </a: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17311" y="4517243"/>
            <a:ext cx="3023071" cy="430887"/>
          </a:xfrm>
          <a:prstGeom prst="rect">
            <a:avLst/>
          </a:prstGeom>
        </p:spPr>
        <p:txBody>
          <a:bodyPr vert="horz" wrap="square" lIns="0" tIns="0" rIns="0" bIns="0" rtlCol="0">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Parque Nacional del Istmo de Curlandia</a:t>
            </a:r>
          </a:p>
        </p:txBody>
      </p:sp>
      <p:sp>
        <p:nvSpPr>
          <p:cNvPr id="19" name="object 19"/>
          <p:cNvSpPr txBox="1"/>
          <p:nvPr/>
        </p:nvSpPr>
        <p:spPr>
          <a:xfrm>
            <a:off x="1132087" y="6649714"/>
            <a:ext cx="2196740"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del Ámbar</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40382" y="4585322"/>
            <a:ext cx="2914954" cy="215444"/>
          </a:xfrm>
          <a:prstGeom prst="rect">
            <a:avLst/>
          </a:prstGeom>
        </p:spPr>
        <p:txBody>
          <a:bodyPr vert="horz" wrap="square" lIns="0" tIns="0" rIns="0" bIns="0" rtlCol="0">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del Océano Mundial</a:t>
            </a:r>
          </a:p>
        </p:txBody>
      </p:sp>
      <p:sp>
        <p:nvSpPr>
          <p:cNvPr id="21" name="object 21"/>
          <p:cNvSpPr txBox="1"/>
          <p:nvPr/>
        </p:nvSpPr>
        <p:spPr>
          <a:xfrm>
            <a:off x="4155159" y="6682508"/>
            <a:ext cx="2430575"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pueblo de pescadores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178234" y="4585322"/>
            <a:ext cx="1987022" cy="215444"/>
          </a:xfrm>
          <a:prstGeom prst="rect">
            <a:avLst/>
          </a:prstGeom>
        </p:spPr>
        <p:txBody>
          <a:bodyPr vert="horz" wrap="square" lIns="0" tIns="0" rIns="0" bIns="0" rtlCol="0">
            <a:spAutoFit/>
          </a:bodyPr>
          <a:lstStyle/>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Zelenogradsk</a:t>
            </a:r>
          </a:p>
        </p:txBody>
      </p:sp>
      <p:sp>
        <p:nvSpPr>
          <p:cNvPr id="23" name="object 23"/>
          <p:cNvSpPr txBox="1"/>
          <p:nvPr/>
        </p:nvSpPr>
        <p:spPr>
          <a:xfrm>
            <a:off x="7178234" y="6680491"/>
            <a:ext cx="1841879"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lago Nizhnee</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9"/>
          <p:cNvSpPr/>
          <p:nvPr/>
        </p:nvSpPr>
        <p:spPr>
          <a:xfrm>
            <a:off x="1132086" y="2969495"/>
            <a:ext cx="2519892" cy="1511935"/>
          </a:xfrm>
          <a:prstGeom prst="rect">
            <a:avLst/>
          </a:prstGeom>
          <a:blipFill>
            <a:blip r:embed="rId3" cstate="print"/>
            <a:stretch>
              <a:fillRect/>
            </a:stretch>
          </a:blipFill>
        </p:spPr>
        <p:txBody>
          <a:bodyPr wrap="square" lIns="0" tIns="0" rIns="0" bIns="0" rtlCol="0"/>
          <a:lstStyle/>
          <a:p>
            <a:endParaRPr sz="1984" dirty="0"/>
          </a:p>
        </p:txBody>
      </p:sp>
      <p:sp>
        <p:nvSpPr>
          <p:cNvPr id="27" name="object 11"/>
          <p:cNvSpPr/>
          <p:nvPr/>
        </p:nvSpPr>
        <p:spPr>
          <a:xfrm>
            <a:off x="4141538" y="2969495"/>
            <a:ext cx="2519892" cy="1511935"/>
          </a:xfrm>
          <a:prstGeom prst="rect">
            <a:avLst/>
          </a:prstGeom>
          <a:blipFill>
            <a:blip r:embed="rId4" cstate="print"/>
            <a:stretch>
              <a:fillRect/>
            </a:stretch>
          </a:blipFill>
        </p:spPr>
        <p:txBody>
          <a:bodyPr wrap="square" lIns="0" tIns="0" rIns="0" bIns="0" rtlCol="0"/>
          <a:lstStyle/>
          <a:p>
            <a:endParaRPr sz="1984" dirty="0"/>
          </a:p>
        </p:txBody>
      </p:sp>
      <p:sp>
        <p:nvSpPr>
          <p:cNvPr id="28" name="object 12"/>
          <p:cNvSpPr/>
          <p:nvPr/>
        </p:nvSpPr>
        <p:spPr>
          <a:xfrm>
            <a:off x="4155159" y="4959643"/>
            <a:ext cx="2519892" cy="1511935"/>
          </a:xfrm>
          <a:prstGeom prst="rect">
            <a:avLst/>
          </a:prstGeom>
          <a:blipFill>
            <a:blip r:embed="rId5" cstate="print"/>
            <a:stretch>
              <a:fillRect/>
            </a:stretch>
          </a:blipFill>
        </p:spPr>
        <p:txBody>
          <a:bodyPr wrap="square" lIns="0" tIns="0" rIns="0" bIns="0" rtlCol="0"/>
          <a:lstStyle/>
          <a:p>
            <a:endParaRPr sz="1984" dirty="0"/>
          </a:p>
        </p:txBody>
      </p:sp>
      <p:sp>
        <p:nvSpPr>
          <p:cNvPr id="29" name="object 13"/>
          <p:cNvSpPr/>
          <p:nvPr/>
        </p:nvSpPr>
        <p:spPr>
          <a:xfrm>
            <a:off x="7178234" y="2969494"/>
            <a:ext cx="2519892" cy="1511935"/>
          </a:xfrm>
          <a:prstGeom prst="rect">
            <a:avLst/>
          </a:prstGeom>
          <a:blipFill>
            <a:blip r:embed="rId6" cstate="print"/>
            <a:stretch>
              <a:fillRect/>
            </a:stretch>
          </a:blipFill>
        </p:spPr>
        <p:txBody>
          <a:bodyPr wrap="square" lIns="0" tIns="0" rIns="0" bIns="0" rtlCol="0"/>
          <a:lstStyle/>
          <a:p>
            <a:endParaRPr sz="1984" dirty="0"/>
          </a:p>
        </p:txBody>
      </p:sp>
      <p:sp>
        <p:nvSpPr>
          <p:cNvPr id="30" name="object 14"/>
          <p:cNvSpPr/>
          <p:nvPr/>
        </p:nvSpPr>
        <p:spPr>
          <a:xfrm>
            <a:off x="7178234" y="4959643"/>
            <a:ext cx="2519892" cy="1511935"/>
          </a:xfrm>
          <a:prstGeom prst="rect">
            <a:avLst/>
          </a:prstGeom>
          <a:blipFill>
            <a:blip r:embed="rId7" cstate="print"/>
            <a:stretch>
              <a:fillRect/>
            </a:stretch>
          </a:blipFill>
        </p:spPr>
        <p:txBody>
          <a:bodyPr wrap="square" lIns="0" tIns="0" rIns="0" bIns="0" rtlCol="0"/>
          <a:lstStyle/>
          <a:p>
            <a:endParaRPr sz="1984" dirty="0"/>
          </a:p>
        </p:txBody>
      </p:sp>
      <p:pic>
        <p:nvPicPr>
          <p:cNvPr id="5" name="Рисунок 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132086" y="4935603"/>
            <a:ext cx="2519891" cy="1560276"/>
          </a:xfrm>
          <a:prstGeom prst="rect">
            <a:avLst/>
          </a:prstGeom>
        </p:spPr>
      </p:pic>
    </p:spTree>
    <p:extLst>
      <p:ext uri="{BB962C8B-B14F-4D97-AF65-F5344CB8AC3E}">
        <p14:creationId xmlns:p14="http://schemas.microsoft.com/office/powerpoint/2010/main" xmlns="" val="28582583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Рисунок 21">
            <a:extLst>
              <a:ext uri="{FF2B5EF4-FFF2-40B4-BE49-F238E27FC236}">
                <a16:creationId xmlns:a16="http://schemas.microsoft.com/office/drawing/2014/main" xmlns="" id="{61CAE178-984F-4A56-9F8E-C5457A7BE47C}"/>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44964" y="0"/>
            <a:ext cx="10691813" cy="7558636"/>
          </a:xfrm>
          <a:prstGeom prst="rect">
            <a:avLst/>
          </a:prstGeom>
        </p:spPr>
      </p:pic>
      <p:sp>
        <p:nvSpPr>
          <p:cNvPr id="2" name="object 2"/>
          <p:cNvSpPr txBox="1"/>
          <p:nvPr/>
        </p:nvSpPr>
        <p:spPr>
          <a:xfrm>
            <a:off x="1140904" y="1184730"/>
            <a:ext cx="8557222" cy="1508105"/>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San Petersburgo es una ciudad de importancia federal en la Federación Rusa, el centro administrativo del Distrito Federal del Noroeste. Se  encuentra en la desembocadura del río Neva y la costa del Golfo de Finlandia. Desde 1712 hasta 1918 fue la capital del Estado Ruso. Fundada por Pedro Grande en el ano 1703 Petersburgo hoy en dia sigue siendo una de las ciudades mas bonitas del mundo. Por numerosos rios y canales y magnigficos monumentos arquitectonicos San Petersburgo recibio otro nombre poetico “La Venecia del Norte”. Su centro historico entero es parte del patrimonio mundial protegido por UNESCO.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a:spLocks noGrp="1"/>
          </p:cNvSpPr>
          <p:nvPr>
            <p:ph type="title"/>
          </p:nvPr>
        </p:nvSpPr>
        <p:spPr>
          <a:xfrm>
            <a:off x="1132087" y="738590"/>
            <a:ext cx="3347446" cy="353943"/>
          </a:xfrm>
          <a:prstGeom prst="rect">
            <a:avLst/>
          </a:prstGeom>
        </p:spPr>
        <p:txBody>
          <a:bodyPr vert="horz" wrap="square" lIns="0" tIns="0" rIns="0" bIns="0" rtlCol="0" anchor="ctr">
            <a:spAutoFit/>
          </a:bodyPr>
          <a:lstStyle/>
          <a:p>
            <a:pPr marL="13999">
              <a:lnSpc>
                <a:spcPct val="100000"/>
              </a:lnSpc>
            </a:pP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SAN PETERSBURGO</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1132087" y="4633801"/>
            <a:ext cx="2089680"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Museo </a:t>
            </a:r>
            <a:r>
              <a:rPr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Hermitage</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txBox="1"/>
          <p:nvPr/>
        </p:nvSpPr>
        <p:spPr>
          <a:xfrm>
            <a:off x="1132087" y="6649714"/>
            <a:ext cx="1872370"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Clubes y bares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txBox="1"/>
          <p:nvPr/>
        </p:nvSpPr>
        <p:spPr>
          <a:xfrm>
            <a:off x="4197423" y="4642920"/>
            <a:ext cx="2386896" cy="215444"/>
          </a:xfrm>
          <a:prstGeom prst="rect">
            <a:avLst/>
          </a:prstGeom>
        </p:spPr>
        <p:txBody>
          <a:bodyPr vert="horz" wrap="square" lIns="0" tIns="0" rIns="0" bIns="0" rtlCol="0">
            <a:spAutoFit/>
          </a:bodyPr>
          <a:lstStyle/>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a:t>
            </a: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lf</a:t>
            </a: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 de Finlandia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4197423" y="6649714"/>
            <a:ext cx="2024039"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Canales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7167643" y="4668160"/>
            <a:ext cx="1595136" cy="215444"/>
          </a:xfrm>
          <a:prstGeom prst="rect">
            <a:avLst/>
          </a:prstGeom>
        </p:spPr>
        <p:txBody>
          <a:bodyPr vert="horz" wrap="square" lIns="0" tIns="0" rIns="0" bIns="0" rtlCol="0">
            <a:spAutoFit/>
          </a:bodyPr>
          <a:lstStyle/>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Peterhof</a:t>
            </a:r>
          </a:p>
        </p:txBody>
      </p:sp>
      <p:sp>
        <p:nvSpPr>
          <p:cNvPr id="20" name="object 20"/>
          <p:cNvSpPr txBox="1"/>
          <p:nvPr/>
        </p:nvSpPr>
        <p:spPr>
          <a:xfrm>
            <a:off x="7178234" y="6649714"/>
            <a:ext cx="2248280"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calle del arte</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5"/>
          <p:cNvSpPr/>
          <p:nvPr/>
        </p:nvSpPr>
        <p:spPr>
          <a:xfrm>
            <a:off x="1144071" y="3120334"/>
            <a:ext cx="2519891" cy="1511935"/>
          </a:xfrm>
          <a:prstGeom prst="rect">
            <a:avLst/>
          </a:prstGeom>
          <a:blipFill>
            <a:blip r:embed="rId3" cstate="print"/>
            <a:stretch>
              <a:fillRect/>
            </a:stretch>
          </a:blipFill>
        </p:spPr>
        <p:txBody>
          <a:bodyPr wrap="square" lIns="0" tIns="0" rIns="0" bIns="0" rtlCol="0"/>
          <a:lstStyle/>
          <a:p>
            <a:endParaRPr sz="1984" dirty="0"/>
          </a:p>
        </p:txBody>
      </p:sp>
      <p:sp>
        <p:nvSpPr>
          <p:cNvPr id="23" name="object 6"/>
          <p:cNvSpPr/>
          <p:nvPr/>
        </p:nvSpPr>
        <p:spPr>
          <a:xfrm>
            <a:off x="1140904" y="5001315"/>
            <a:ext cx="2519892" cy="1511934"/>
          </a:xfrm>
          <a:prstGeom prst="rect">
            <a:avLst/>
          </a:prstGeom>
          <a:blipFill>
            <a:blip r:embed="rId4" cstate="print"/>
            <a:stretch>
              <a:fillRect/>
            </a:stretch>
          </a:blipFill>
        </p:spPr>
        <p:txBody>
          <a:bodyPr wrap="square" lIns="0" tIns="0" rIns="0" bIns="0" rtlCol="0"/>
          <a:lstStyle/>
          <a:p>
            <a:endParaRPr sz="1984" dirty="0"/>
          </a:p>
        </p:txBody>
      </p:sp>
      <p:sp>
        <p:nvSpPr>
          <p:cNvPr id="24" name="object 7"/>
          <p:cNvSpPr/>
          <p:nvPr/>
        </p:nvSpPr>
        <p:spPr>
          <a:xfrm>
            <a:off x="4215454" y="3141764"/>
            <a:ext cx="2519892" cy="1511935"/>
          </a:xfrm>
          <a:prstGeom prst="rect">
            <a:avLst/>
          </a:prstGeom>
          <a:blipFill>
            <a:blip r:embed="rId5" cstate="print"/>
            <a:stretch>
              <a:fillRect/>
            </a:stretch>
          </a:blipFill>
        </p:spPr>
        <p:txBody>
          <a:bodyPr wrap="square" lIns="0" tIns="0" rIns="0" bIns="0" rtlCol="0"/>
          <a:lstStyle/>
          <a:p>
            <a:endParaRPr sz="1984" dirty="0"/>
          </a:p>
        </p:txBody>
      </p:sp>
      <p:sp>
        <p:nvSpPr>
          <p:cNvPr id="25" name="object 8"/>
          <p:cNvSpPr/>
          <p:nvPr/>
        </p:nvSpPr>
        <p:spPr>
          <a:xfrm>
            <a:off x="4215454" y="5001313"/>
            <a:ext cx="2519892" cy="1511935"/>
          </a:xfrm>
          <a:prstGeom prst="rect">
            <a:avLst/>
          </a:prstGeom>
          <a:blipFill>
            <a:blip r:embed="rId6" cstate="print"/>
            <a:stretch>
              <a:fillRect/>
            </a:stretch>
          </a:blipFill>
        </p:spPr>
        <p:txBody>
          <a:bodyPr wrap="square" lIns="0" tIns="0" rIns="0" bIns="0" rtlCol="0"/>
          <a:lstStyle/>
          <a:p>
            <a:endParaRPr sz="1984" dirty="0"/>
          </a:p>
        </p:txBody>
      </p:sp>
      <p:sp>
        <p:nvSpPr>
          <p:cNvPr id="26" name="object 9"/>
          <p:cNvSpPr/>
          <p:nvPr/>
        </p:nvSpPr>
        <p:spPr>
          <a:xfrm>
            <a:off x="7178234" y="3144284"/>
            <a:ext cx="2519892" cy="1511935"/>
          </a:xfrm>
          <a:prstGeom prst="rect">
            <a:avLst/>
          </a:prstGeom>
          <a:blipFill>
            <a:blip r:embed="rId7" cstate="print"/>
            <a:stretch>
              <a:fillRect/>
            </a:stretch>
          </a:blipFill>
        </p:spPr>
        <p:txBody>
          <a:bodyPr wrap="square" lIns="0" tIns="0" rIns="0" bIns="0" rtlCol="0"/>
          <a:lstStyle/>
          <a:p>
            <a:endParaRPr sz="1984" dirty="0"/>
          </a:p>
        </p:txBody>
      </p:sp>
      <p:sp>
        <p:nvSpPr>
          <p:cNvPr id="27" name="object 10"/>
          <p:cNvSpPr/>
          <p:nvPr/>
        </p:nvSpPr>
        <p:spPr>
          <a:xfrm>
            <a:off x="7178234" y="5010691"/>
            <a:ext cx="2519892" cy="1502557"/>
          </a:xfrm>
          <a:prstGeom prst="rect">
            <a:avLst/>
          </a:prstGeom>
          <a:blipFill>
            <a:blip r:embed="rId8" cstate="print"/>
            <a:stretch>
              <a:fillRect/>
            </a:stretch>
          </a:blipFill>
        </p:spPr>
        <p:txBody>
          <a:bodyPr wrap="square" lIns="0" tIns="0" rIns="0" bIns="0" rtlCol="0"/>
          <a:lstStyle/>
          <a:p>
            <a:endParaRPr sz="1984" dirty="0"/>
          </a:p>
        </p:txBody>
      </p:sp>
    </p:spTree>
    <p:extLst>
      <p:ext uri="{BB962C8B-B14F-4D97-AF65-F5344CB8AC3E}">
        <p14:creationId xmlns:p14="http://schemas.microsoft.com/office/powerpoint/2010/main" xmlns="" val="12581192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7E4768A0-06C5-46FB-B926-FC7B70BF859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76453"/>
            <a:ext cx="10691813" cy="7558636"/>
          </a:xfrm>
          <a:prstGeom prst="rect">
            <a:avLst/>
          </a:prstGeom>
        </p:spPr>
      </p:pic>
      <p:sp>
        <p:nvSpPr>
          <p:cNvPr id="2" name="object 2"/>
          <p:cNvSpPr txBox="1"/>
          <p:nvPr/>
        </p:nvSpPr>
        <p:spPr>
          <a:xfrm>
            <a:off x="1132087" y="1245946"/>
            <a:ext cx="8547870" cy="1292662"/>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ciudad de Volgogrado fue fundada en 1589. Se encuentra ubicada en la parte sur-oriental de la Federación de Rusia y es conocida como una ciudad héroe, ya que es aquí donde tuvo lugar la batalla de Stalingrado. Esta ciudad en la segunda mitad del siglo XIX fue una de los mayores centros industriales de Rusia. Igual que sigue siendo hoy en día, una metrópoli en constante evolución, que está lista para ofrecer a los turistas extranjeros los lugares más memorables.</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132087" y="1749925"/>
            <a:ext cx="1332743"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4" name="object 4"/>
          <p:cNvSpPr txBox="1"/>
          <p:nvPr/>
        </p:nvSpPr>
        <p:spPr>
          <a:xfrm>
            <a:off x="1132088" y="2085910"/>
            <a:ext cx="2121609" cy="169598"/>
          </a:xfrm>
          <a:prstGeom prst="rect">
            <a:avLst/>
          </a:prstGeom>
        </p:spPr>
        <p:txBody>
          <a:bodyPr vert="horz" wrap="square" lIns="0" tIns="0" rIns="0" bIns="0" rtlCol="0">
            <a:spAutoFit/>
          </a:bodyPr>
          <a:lstStyle/>
          <a:p>
            <a:pPr marL="13999"/>
            <a:r>
              <a:rPr sz="1102" b="1" dirty="0">
                <a:solidFill>
                  <a:srgbClr val="F50000"/>
                </a:solidFill>
                <a:latin typeface="Arial"/>
                <a:cs typeface="Arial"/>
              </a:rPr>
              <a:t>.</a:t>
            </a:r>
            <a:endParaRPr sz="1102" dirty="0">
              <a:latin typeface="Arial"/>
              <a:cs typeface="Arial"/>
            </a:endParaRPr>
          </a:p>
        </p:txBody>
      </p:sp>
      <p:sp>
        <p:nvSpPr>
          <p:cNvPr id="6" name="object 6"/>
          <p:cNvSpPr txBox="1">
            <a:spLocks noGrp="1"/>
          </p:cNvSpPr>
          <p:nvPr>
            <p:ph type="title"/>
          </p:nvPr>
        </p:nvSpPr>
        <p:spPr>
          <a:xfrm>
            <a:off x="1132087" y="738590"/>
            <a:ext cx="2361125"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VOLGOGRAD</a:t>
            </a: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32086" y="4513445"/>
            <a:ext cx="1596599"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Kremlin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62160" y="4526445"/>
            <a:ext cx="2256268"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Madre Patria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4162160" y="6672462"/>
            <a:ext cx="1849868" cy="184666"/>
          </a:xfrm>
          <a:prstGeom prst="rect">
            <a:avLst/>
          </a:prstGeom>
        </p:spPr>
        <p:txBody>
          <a:bodyPr vert="horz" wrap="square" lIns="0" tIns="0" rIns="0" bIns="0" rtlCol="0">
            <a:spAutoFit/>
          </a:bodyPr>
          <a:lstStyle/>
          <a:p>
            <a:pPr marL="13999"/>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160065" y="4482476"/>
            <a:ext cx="2839341"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“La Batalla de Stalingrado”</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7160066" y="6672462"/>
            <a:ext cx="2132166" cy="184666"/>
          </a:xfrm>
          <a:prstGeom prst="rect">
            <a:avLst/>
          </a:prstGeom>
        </p:spPr>
        <p:txBody>
          <a:bodyPr vert="horz" wrap="square" lIns="0" tIns="0" rIns="0" bIns="0" rtlCol="0">
            <a:spAutoFit/>
          </a:bodyPr>
          <a:lstStyle/>
          <a:p>
            <a:pPr marL="13999"/>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8"/>
          <p:cNvSpPr/>
          <p:nvPr/>
        </p:nvSpPr>
        <p:spPr>
          <a:xfrm>
            <a:off x="1146087" y="2954323"/>
            <a:ext cx="2519891" cy="1511935"/>
          </a:xfrm>
          <a:prstGeom prst="rect">
            <a:avLst/>
          </a:prstGeom>
          <a:blipFill>
            <a:blip r:embed="rId3" cstate="print"/>
            <a:stretch>
              <a:fillRect/>
            </a:stretch>
          </a:blipFill>
        </p:spPr>
        <p:txBody>
          <a:bodyPr wrap="square" lIns="0" tIns="0" rIns="0" bIns="0" rtlCol="0"/>
          <a:lstStyle/>
          <a:p>
            <a:endParaRPr sz="1984" dirty="0"/>
          </a:p>
        </p:txBody>
      </p:sp>
      <p:sp>
        <p:nvSpPr>
          <p:cNvPr id="26" name="object 9"/>
          <p:cNvSpPr/>
          <p:nvPr/>
        </p:nvSpPr>
        <p:spPr>
          <a:xfrm>
            <a:off x="7160065" y="2937027"/>
            <a:ext cx="2519892" cy="1511934"/>
          </a:xfrm>
          <a:prstGeom prst="rect">
            <a:avLst/>
          </a:prstGeom>
          <a:blipFill>
            <a:blip r:embed="rId4" cstate="print"/>
            <a:stretch>
              <a:fillRect/>
            </a:stretch>
          </a:blipFill>
        </p:spPr>
        <p:txBody>
          <a:bodyPr wrap="square" lIns="0" tIns="0" rIns="0" bIns="0" rtlCol="0"/>
          <a:lstStyle/>
          <a:p>
            <a:endParaRPr sz="1984" dirty="0"/>
          </a:p>
        </p:txBody>
      </p:sp>
      <p:sp>
        <p:nvSpPr>
          <p:cNvPr id="27" name="object 10"/>
          <p:cNvSpPr/>
          <p:nvPr/>
        </p:nvSpPr>
        <p:spPr>
          <a:xfrm>
            <a:off x="4162160" y="2953507"/>
            <a:ext cx="2519891" cy="1511935"/>
          </a:xfrm>
          <a:prstGeom prst="rect">
            <a:avLst/>
          </a:prstGeom>
          <a:blipFill>
            <a:blip r:embed="rId5" cstate="print"/>
            <a:stretch>
              <a:fillRect/>
            </a:stretch>
          </a:blipFill>
        </p:spPr>
        <p:txBody>
          <a:bodyPr wrap="square" lIns="0" tIns="0" rIns="0" bIns="0" rtlCol="0"/>
          <a:lstStyle/>
          <a:p>
            <a:endParaRPr sz="1984" dirty="0"/>
          </a:p>
        </p:txBody>
      </p:sp>
      <p:sp>
        <p:nvSpPr>
          <p:cNvPr id="28" name="object 11"/>
          <p:cNvSpPr/>
          <p:nvPr/>
        </p:nvSpPr>
        <p:spPr>
          <a:xfrm>
            <a:off x="4162160" y="4875562"/>
            <a:ext cx="2519892" cy="1614497"/>
          </a:xfrm>
          <a:prstGeom prst="rect">
            <a:avLst/>
          </a:prstGeom>
          <a:blipFill>
            <a:blip r:embed="rId6" cstate="print"/>
            <a:stretch>
              <a:fillRect/>
            </a:stretch>
          </a:blipFill>
        </p:spPr>
        <p:txBody>
          <a:bodyPr wrap="square" lIns="0" tIns="0" rIns="0" bIns="0" rtlCol="0"/>
          <a:lstStyle/>
          <a:p>
            <a:endParaRPr sz="1984" dirty="0"/>
          </a:p>
        </p:txBody>
      </p:sp>
      <p:pic>
        <p:nvPicPr>
          <p:cNvPr id="5" name="Рисунок 4"/>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1132086" y="4875562"/>
            <a:ext cx="2519891" cy="1635202"/>
          </a:xfrm>
          <a:prstGeom prst="rect">
            <a:avLst/>
          </a:prstGeom>
        </p:spPr>
      </p:pic>
      <p:sp>
        <p:nvSpPr>
          <p:cNvPr id="7" name="Прямоугольник 6"/>
          <p:cNvSpPr/>
          <p:nvPr/>
        </p:nvSpPr>
        <p:spPr>
          <a:xfrm>
            <a:off x="1050532" y="6584663"/>
            <a:ext cx="2729080" cy="307777"/>
          </a:xfrm>
          <a:prstGeom prst="rect">
            <a:avLst/>
          </a:prstGeom>
        </p:spPr>
        <p:txBody>
          <a:bodyPr wrap="none">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monumento de Rossoshki</a:t>
            </a:r>
            <a:endParaRPr lang="en-U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15" name="Рисунок 1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60066" y="4975472"/>
            <a:ext cx="2524430" cy="1514586"/>
          </a:xfrm>
          <a:prstGeom prst="rect">
            <a:avLst/>
          </a:prstGeom>
        </p:spPr>
      </p:pic>
      <p:sp>
        <p:nvSpPr>
          <p:cNvPr id="16" name="Прямоугольник 15"/>
          <p:cNvSpPr/>
          <p:nvPr/>
        </p:nvSpPr>
        <p:spPr>
          <a:xfrm>
            <a:off x="7131072" y="6574867"/>
            <a:ext cx="1777025" cy="523220"/>
          </a:xfrm>
          <a:prstGeom prst="rect">
            <a:avLst/>
          </a:prstGeom>
        </p:spPr>
        <p:txBody>
          <a:bodyPr wrap="none">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zona industrial</a:t>
            </a:r>
          </a:p>
          <a:p>
            <a:endParaRPr lang="en-U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sp>
        <p:nvSpPr>
          <p:cNvPr id="17" name="Прямоугольник 16"/>
          <p:cNvSpPr/>
          <p:nvPr/>
        </p:nvSpPr>
        <p:spPr>
          <a:xfrm>
            <a:off x="4162160" y="6584663"/>
            <a:ext cx="1616148" cy="307777"/>
          </a:xfrm>
          <a:prstGeom prst="rect">
            <a:avLst/>
          </a:prstGeom>
        </p:spPr>
        <p:txBody>
          <a:bodyPr wrap="none">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club de botes</a:t>
            </a:r>
            <a:endParaRPr lang="en-U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40213189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12FCE9F5-6649-4821-9E78-77931BE0149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9657" y="0"/>
            <a:ext cx="10691813" cy="7558636"/>
          </a:xfrm>
          <a:prstGeom prst="rect">
            <a:avLst/>
          </a:prstGeom>
        </p:spPr>
      </p:pic>
      <p:sp>
        <p:nvSpPr>
          <p:cNvPr id="2" name="object 2"/>
          <p:cNvSpPr txBox="1"/>
          <p:nvPr/>
        </p:nvSpPr>
        <p:spPr>
          <a:xfrm>
            <a:off x="1132087" y="1245947"/>
            <a:ext cx="8427638" cy="861774"/>
          </a:xfrm>
          <a:prstGeom prst="rect">
            <a:avLst/>
          </a:prstGeom>
        </p:spPr>
        <p:txBody>
          <a:bodyPr vert="horz" wrap="square" lIns="0" tIns="0" rIns="0" bIns="0" rtlCol="0">
            <a:spAutoFit/>
          </a:bodyPr>
          <a:lstStyle/>
          <a:p>
            <a:pPr marL="13999"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versiones más populares del origen del nombre de la ciudad dicen que es una fusión de dos palabras griegas “SAMAR” – comerciante y «AR» – nombre nativo del Volga, así como una referencia a la lengua turca en la que Samara se traduce como “río en el desierto.”</a:t>
            </a:r>
            <a:b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Extraoficialmente, la ciudad tiene el hermoso nombre de “Perla del Volga”.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132087" y="1917917"/>
            <a:ext cx="1332743"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4" name="object 4"/>
          <p:cNvSpPr txBox="1"/>
          <p:nvPr/>
        </p:nvSpPr>
        <p:spPr>
          <a:xfrm>
            <a:off x="1132088" y="2253903"/>
            <a:ext cx="1942416" cy="169598"/>
          </a:xfrm>
          <a:prstGeom prst="rect">
            <a:avLst/>
          </a:prstGeom>
        </p:spPr>
        <p:txBody>
          <a:bodyPr vert="horz" wrap="square" lIns="0" tIns="0" rIns="0" bIns="0" rtlCol="0">
            <a:spAutoFit/>
          </a:bodyPr>
          <a:lstStyle/>
          <a:p>
            <a:pPr marL="13999"/>
            <a:r>
              <a:rPr sz="1102" b="1" dirty="0">
                <a:solidFill>
                  <a:srgbClr val="F50000"/>
                </a:solidFill>
                <a:latin typeface="Arial"/>
                <a:cs typeface="Arial"/>
              </a:rPr>
              <a:t>.</a:t>
            </a:r>
            <a:endParaRPr sz="1102" dirty="0">
              <a:latin typeface="Arial"/>
              <a:cs typeface="Arial"/>
            </a:endParaRPr>
          </a:p>
        </p:txBody>
      </p:sp>
      <p:sp>
        <p:nvSpPr>
          <p:cNvPr id="6" name="object 6"/>
          <p:cNvSpPr txBox="1">
            <a:spLocks noGrp="1"/>
          </p:cNvSpPr>
          <p:nvPr>
            <p:ph type="title"/>
          </p:nvPr>
        </p:nvSpPr>
        <p:spPr>
          <a:xfrm>
            <a:off x="1132087" y="738590"/>
            <a:ext cx="1482536"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SAMARA</a:t>
            </a:r>
          </a:p>
        </p:txBody>
      </p:sp>
      <p:sp>
        <p:nvSpPr>
          <p:cNvPr id="18" name="object 18"/>
          <p:cNvSpPr txBox="1"/>
          <p:nvPr/>
        </p:nvSpPr>
        <p:spPr>
          <a:xfrm>
            <a:off x="1132087" y="4633801"/>
            <a:ext cx="1482536"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terraplen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1132088" y="6649714"/>
            <a:ext cx="2840822"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“Samara Espacial”</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33224" y="4568343"/>
            <a:ext cx="2533890"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a:t>
            </a:r>
            <a:r>
              <a:rPr lang="en-US"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parque</a:t>
            </a: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nacional </a:t>
            </a:r>
            <a:r>
              <a:rPr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Samarskaya</a:t>
            </a:r>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Luka</a:t>
            </a:r>
          </a:p>
        </p:txBody>
      </p:sp>
      <p:sp>
        <p:nvSpPr>
          <p:cNvPr id="21" name="object 21"/>
          <p:cNvSpPr txBox="1"/>
          <p:nvPr/>
        </p:nvSpPr>
        <p:spPr>
          <a:xfrm>
            <a:off x="4279691" y="6649714"/>
            <a:ext cx="2533890"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rio Volga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7120362" y="6649714"/>
            <a:ext cx="2117651" cy="215444"/>
          </a:xfrm>
          <a:prstGeom prst="rect">
            <a:avLst/>
          </a:prstGeom>
        </p:spPr>
        <p:txBody>
          <a:bodyPr vert="horz" wrap="square" lIns="0" tIns="0" rIns="0" bIns="0" rtlCol="0">
            <a:spAutoFit/>
          </a:bodyPr>
          <a:lstStyle/>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Grushinsky</a:t>
            </a:r>
            <a:r>
              <a:rPr sz="1400" spc="-11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festival</a:t>
            </a:r>
          </a:p>
        </p:txBody>
      </p:sp>
      <p:sp>
        <p:nvSpPr>
          <p:cNvPr id="24" name="object 8"/>
          <p:cNvSpPr/>
          <p:nvPr/>
        </p:nvSpPr>
        <p:spPr>
          <a:xfrm>
            <a:off x="1143861" y="2983892"/>
            <a:ext cx="2519892" cy="1511935"/>
          </a:xfrm>
          <a:prstGeom prst="rect">
            <a:avLst/>
          </a:prstGeom>
          <a:blipFill>
            <a:blip r:embed="rId3" cstate="print"/>
            <a:stretch>
              <a:fillRect/>
            </a:stretch>
          </a:blipFill>
        </p:spPr>
        <p:txBody>
          <a:bodyPr wrap="square" lIns="0" tIns="0" rIns="0" bIns="0" rtlCol="0"/>
          <a:lstStyle/>
          <a:p>
            <a:endParaRPr sz="1984" dirty="0"/>
          </a:p>
        </p:txBody>
      </p:sp>
      <p:sp>
        <p:nvSpPr>
          <p:cNvPr id="26" name="object 9"/>
          <p:cNvSpPr/>
          <p:nvPr/>
        </p:nvSpPr>
        <p:spPr>
          <a:xfrm>
            <a:off x="1146087" y="4999804"/>
            <a:ext cx="2519891" cy="1511936"/>
          </a:xfrm>
          <a:prstGeom prst="rect">
            <a:avLst/>
          </a:prstGeom>
          <a:blipFill>
            <a:blip r:embed="rId4" cstate="print"/>
            <a:stretch>
              <a:fillRect/>
            </a:stretch>
          </a:blipFill>
        </p:spPr>
        <p:txBody>
          <a:bodyPr wrap="square" lIns="0" tIns="0" rIns="0" bIns="0" rtlCol="0"/>
          <a:lstStyle/>
          <a:p>
            <a:endParaRPr sz="1984" dirty="0"/>
          </a:p>
        </p:txBody>
      </p:sp>
      <p:sp>
        <p:nvSpPr>
          <p:cNvPr id="27" name="object 10"/>
          <p:cNvSpPr/>
          <p:nvPr/>
        </p:nvSpPr>
        <p:spPr>
          <a:xfrm>
            <a:off x="4108479" y="2981444"/>
            <a:ext cx="2519892" cy="1511935"/>
          </a:xfrm>
          <a:prstGeom prst="rect">
            <a:avLst/>
          </a:prstGeom>
          <a:blipFill>
            <a:blip r:embed="rId5" cstate="print"/>
            <a:stretch>
              <a:fillRect/>
            </a:stretch>
          </a:blipFill>
        </p:spPr>
        <p:txBody>
          <a:bodyPr wrap="square" lIns="0" tIns="0" rIns="0" bIns="0" rtlCol="0"/>
          <a:lstStyle/>
          <a:p>
            <a:endParaRPr sz="1984" dirty="0"/>
          </a:p>
        </p:txBody>
      </p:sp>
      <p:sp>
        <p:nvSpPr>
          <p:cNvPr id="28" name="object 11"/>
          <p:cNvSpPr/>
          <p:nvPr/>
        </p:nvSpPr>
        <p:spPr>
          <a:xfrm>
            <a:off x="4133224" y="4999803"/>
            <a:ext cx="2519892" cy="1509489"/>
          </a:xfrm>
          <a:prstGeom prst="rect">
            <a:avLst/>
          </a:prstGeom>
          <a:blipFill>
            <a:blip r:embed="rId6" cstate="print"/>
            <a:stretch>
              <a:fillRect/>
            </a:stretch>
          </a:blipFill>
        </p:spPr>
        <p:txBody>
          <a:bodyPr wrap="square" lIns="0" tIns="0" rIns="0" bIns="0" rtlCol="0"/>
          <a:lstStyle/>
          <a:p>
            <a:endParaRPr sz="1984" dirty="0"/>
          </a:p>
        </p:txBody>
      </p:sp>
      <p:sp>
        <p:nvSpPr>
          <p:cNvPr id="29" name="object 12"/>
          <p:cNvSpPr/>
          <p:nvPr/>
        </p:nvSpPr>
        <p:spPr>
          <a:xfrm>
            <a:off x="7073097" y="2980871"/>
            <a:ext cx="2519891" cy="1511935"/>
          </a:xfrm>
          <a:prstGeom prst="rect">
            <a:avLst/>
          </a:prstGeom>
          <a:blipFill>
            <a:blip r:embed="rId7" cstate="print"/>
            <a:stretch>
              <a:fillRect/>
            </a:stretch>
          </a:blipFill>
        </p:spPr>
        <p:txBody>
          <a:bodyPr wrap="square" lIns="0" tIns="0" rIns="0" bIns="0" rtlCol="0"/>
          <a:lstStyle/>
          <a:p>
            <a:endParaRPr sz="1984" dirty="0"/>
          </a:p>
        </p:txBody>
      </p:sp>
      <p:sp>
        <p:nvSpPr>
          <p:cNvPr id="30" name="object 13"/>
          <p:cNvSpPr/>
          <p:nvPr/>
        </p:nvSpPr>
        <p:spPr>
          <a:xfrm>
            <a:off x="7120362" y="4999230"/>
            <a:ext cx="2519892" cy="1510062"/>
          </a:xfrm>
          <a:prstGeom prst="rect">
            <a:avLst/>
          </a:prstGeom>
          <a:blipFill>
            <a:blip r:embed="rId8" cstate="print"/>
            <a:stretch>
              <a:fillRect/>
            </a:stretch>
          </a:blipFill>
        </p:spPr>
        <p:txBody>
          <a:bodyPr wrap="square" lIns="0" tIns="0" rIns="0" bIns="0" rtlCol="0"/>
          <a:lstStyle/>
          <a:p>
            <a:endParaRPr sz="1984" dirty="0"/>
          </a:p>
        </p:txBody>
      </p:sp>
      <p:sp>
        <p:nvSpPr>
          <p:cNvPr id="5" name="Прямоугольник 4"/>
          <p:cNvSpPr/>
          <p:nvPr/>
        </p:nvSpPr>
        <p:spPr>
          <a:xfrm>
            <a:off x="7055864" y="4560062"/>
            <a:ext cx="2537123" cy="523220"/>
          </a:xfrm>
          <a:prstGeom prst="rect">
            <a:avLst/>
          </a:prstGeom>
        </p:spPr>
        <p:txBody>
          <a:bodyPr wrap="square">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fabrica de cerveza “Zhigulev”</a:t>
            </a:r>
            <a:endParaRPr lang="en-U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38144690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12FCE9F5-6649-4821-9E78-77931BE0149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59657" y="0"/>
            <a:ext cx="10691813" cy="7558636"/>
          </a:xfrm>
          <a:prstGeom prst="rect">
            <a:avLst/>
          </a:prstGeom>
        </p:spPr>
      </p:pic>
      <p:sp>
        <p:nvSpPr>
          <p:cNvPr id="2" name="object 2"/>
          <p:cNvSpPr txBox="1"/>
          <p:nvPr/>
        </p:nvSpPr>
        <p:spPr>
          <a:xfrm>
            <a:off x="1132087" y="739799"/>
            <a:ext cx="8486674" cy="2369880"/>
          </a:xfrm>
          <a:prstGeom prst="rect">
            <a:avLst/>
          </a:prstGeom>
        </p:spPr>
        <p:txBody>
          <a:bodyPr vert="horz" wrap="square" lIns="0" tIns="0" rIns="0" bIns="0" rtlCol="0">
            <a:spAutoFit/>
          </a:bodyPr>
          <a:lstStyle/>
          <a:p>
            <a:pPr algn="just"/>
            <a:endPar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Kazán es la capital y ciudad más poblada de la República de Tartaristán, en la Federación de Rusia. La ciudad se encuentra a orillas del Volga, en la confluencia del río Kazanka. Kazán es uno de los principales centros económicos, culturales y deportivos del país. El «Complejo histórico y arquitectónico del Kremlin de Kazán» está incluido por la Unesco en el Patrimonio de la Humanidad. La ciudad disfruta de una multietnicidad famosa por la convivencia entre musulmanes y cristianos,  lo que se refleja en una variada riqueza arquitectónica propia de cada confesión, como la mezquita Qul Sharif, una de las mezquitas más grandes de Europa y la Catedral de San Pedro y San Pablo edificado en conmemoración de la visita de Kazán de Pedro Grande. Desde Abril de 2009 lleva legalmente el título de “Tercera Capital de Rusia”.</a:t>
            </a:r>
          </a:p>
          <a:p>
            <a:pPr marL="13999" algn="just"/>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132087" y="1917917"/>
            <a:ext cx="1332743"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4" name="object 4"/>
          <p:cNvSpPr txBox="1"/>
          <p:nvPr/>
        </p:nvSpPr>
        <p:spPr>
          <a:xfrm>
            <a:off x="1132088" y="2253903"/>
            <a:ext cx="1942416" cy="169598"/>
          </a:xfrm>
          <a:prstGeom prst="rect">
            <a:avLst/>
          </a:prstGeom>
        </p:spPr>
        <p:txBody>
          <a:bodyPr vert="horz" wrap="square" lIns="0" tIns="0" rIns="0" bIns="0" rtlCol="0">
            <a:spAutoFit/>
          </a:bodyPr>
          <a:lstStyle/>
          <a:p>
            <a:pPr marL="13999"/>
            <a:r>
              <a:rPr sz="1102" b="1" dirty="0">
                <a:solidFill>
                  <a:srgbClr val="F50000"/>
                </a:solidFill>
                <a:latin typeface="Arial"/>
                <a:cs typeface="Arial"/>
              </a:rPr>
              <a:t>.</a:t>
            </a:r>
            <a:endParaRPr sz="1102" dirty="0">
              <a:latin typeface="Arial"/>
              <a:cs typeface="Arial"/>
            </a:endParaRPr>
          </a:p>
        </p:txBody>
      </p:sp>
      <p:sp>
        <p:nvSpPr>
          <p:cNvPr id="6" name="object 6"/>
          <p:cNvSpPr txBox="1">
            <a:spLocks noGrp="1"/>
          </p:cNvSpPr>
          <p:nvPr>
            <p:ph type="title"/>
          </p:nvPr>
        </p:nvSpPr>
        <p:spPr>
          <a:xfrm>
            <a:off x="1132086" y="650024"/>
            <a:ext cx="2662148" cy="318549"/>
          </a:xfrm>
          <a:prstGeom prst="rect">
            <a:avLst/>
          </a:prstGeom>
        </p:spPr>
        <p:txBody>
          <a:bodyPr vert="horz" wrap="square" lIns="0" tIns="0" rIns="0" bIns="0" rtlCol="0" anchor="ctr">
            <a:spAutoFit/>
          </a:bodyPr>
          <a:lstStyle/>
          <a:p>
            <a:r>
              <a:rPr lang="en-US" sz="23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Kazán</a:t>
            </a:r>
            <a:endPar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32087" y="4633801"/>
            <a:ext cx="1482536" cy="430887"/>
          </a:xfrm>
          <a:prstGeom prst="rect">
            <a:avLst/>
          </a:prstGeom>
        </p:spPr>
        <p:txBody>
          <a:bodyPr vert="horz" wrap="square" lIns="0" tIns="0" rIns="0" bIns="0" rtlCol="0">
            <a:spAutoFit/>
          </a:bodyPr>
          <a:lstStyle/>
          <a:p>
            <a:pPr marL="13999"/>
            <a:r>
              <a:rPr lang="en-US"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Raifa</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1132088" y="6649714"/>
            <a:ext cx="2533890" cy="400110"/>
          </a:xfrm>
          <a:prstGeom prst="rect">
            <a:avLst/>
          </a:prstGeom>
        </p:spPr>
        <p:txBody>
          <a:bodyPr vert="horz" wrap="square" lIns="0" tIns="0" rIns="0" bIns="0" rtlCol="0">
            <a:spAutoFit/>
          </a:bodyPr>
          <a:lstStyle/>
          <a:p>
            <a:pPr marL="13999"/>
            <a:r>
              <a:rPr lang="en-US"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Elabuga</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33224" y="4633801"/>
            <a:ext cx="2774279"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 Chak-chak en Staro-Tártaro Sloboda</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4133225" y="6649714"/>
            <a:ext cx="2533890"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rio Volga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7134360" y="6591646"/>
            <a:ext cx="2484401"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centro de Kazán con el Kremlin</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Прямоугольник 4"/>
          <p:cNvSpPr/>
          <p:nvPr/>
        </p:nvSpPr>
        <p:spPr>
          <a:xfrm>
            <a:off x="7073097" y="4623560"/>
            <a:ext cx="1077796" cy="523220"/>
          </a:xfrm>
          <a:prstGeom prst="rect">
            <a:avLst/>
          </a:prstGeom>
        </p:spPr>
        <p:txBody>
          <a:bodyPr wrap="none">
            <a:spAutoFit/>
          </a:bodyPr>
          <a:lstStyle/>
          <a:p>
            <a:r>
              <a:rPr lang="en-US"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Sviyazhsk</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endParaRPr lang="en-U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8" name="Рисунок 7">
            <a:extLst>
              <a:ext uri="{FF2B5EF4-FFF2-40B4-BE49-F238E27FC236}">
                <a16:creationId xmlns:a16="http://schemas.microsoft.com/office/drawing/2014/main" xmlns="" id="{B1FEF8BF-7A3E-485C-95B4-1ED553EB76A7}"/>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46087" y="3053777"/>
            <a:ext cx="2519891" cy="1538063"/>
          </a:xfrm>
          <a:prstGeom prst="rect">
            <a:avLst/>
          </a:prstGeom>
        </p:spPr>
      </p:pic>
      <p:pic>
        <p:nvPicPr>
          <p:cNvPr id="10" name="Рисунок 9">
            <a:extLst>
              <a:ext uri="{FF2B5EF4-FFF2-40B4-BE49-F238E27FC236}">
                <a16:creationId xmlns:a16="http://schemas.microsoft.com/office/drawing/2014/main" xmlns="" id="{92E59DDD-9A0B-4455-AA2D-8D6B6A4BAA54}"/>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133224" y="3053777"/>
            <a:ext cx="2533892" cy="1538063"/>
          </a:xfrm>
          <a:prstGeom prst="rect">
            <a:avLst/>
          </a:prstGeom>
        </p:spPr>
      </p:pic>
      <p:pic>
        <p:nvPicPr>
          <p:cNvPr id="12" name="Рисунок 11">
            <a:extLst>
              <a:ext uri="{FF2B5EF4-FFF2-40B4-BE49-F238E27FC236}">
                <a16:creationId xmlns:a16="http://schemas.microsoft.com/office/drawing/2014/main" xmlns="" id="{C4456E05-1229-479D-A9AF-E97EC0522E3D}"/>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34362" y="3073364"/>
            <a:ext cx="2470401" cy="1518476"/>
          </a:xfrm>
          <a:prstGeom prst="rect">
            <a:avLst/>
          </a:prstGeom>
        </p:spPr>
      </p:pic>
      <p:pic>
        <p:nvPicPr>
          <p:cNvPr id="14" name="Рисунок 13">
            <a:extLst>
              <a:ext uri="{FF2B5EF4-FFF2-40B4-BE49-F238E27FC236}">
                <a16:creationId xmlns:a16="http://schemas.microsoft.com/office/drawing/2014/main" xmlns="" id="{D53B5119-4616-404D-BF5A-7CBF6692900B}"/>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32087" y="5064687"/>
            <a:ext cx="2533891" cy="1444605"/>
          </a:xfrm>
          <a:prstGeom prst="rect">
            <a:avLst/>
          </a:prstGeom>
        </p:spPr>
      </p:pic>
      <p:pic>
        <p:nvPicPr>
          <p:cNvPr id="16" name="Рисунок 15">
            <a:extLst>
              <a:ext uri="{FF2B5EF4-FFF2-40B4-BE49-F238E27FC236}">
                <a16:creationId xmlns:a16="http://schemas.microsoft.com/office/drawing/2014/main" xmlns="" id="{3C65A2C0-E377-436E-8CA1-6918513F29D6}"/>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133223" y="5064688"/>
            <a:ext cx="2533891" cy="1444604"/>
          </a:xfrm>
          <a:prstGeom prst="rect">
            <a:avLst/>
          </a:prstGeom>
        </p:spPr>
      </p:pic>
      <p:pic>
        <p:nvPicPr>
          <p:cNvPr id="32" name="Рисунок 31">
            <a:extLst>
              <a:ext uri="{FF2B5EF4-FFF2-40B4-BE49-F238E27FC236}">
                <a16:creationId xmlns:a16="http://schemas.microsoft.com/office/drawing/2014/main" xmlns="" id="{5C006FFA-4E1B-4CEF-9846-A13D478C9FD7}"/>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134360" y="5064688"/>
            <a:ext cx="2470404" cy="1444604"/>
          </a:xfrm>
          <a:prstGeom prst="rect">
            <a:avLst/>
          </a:prstGeom>
        </p:spPr>
      </p:pic>
    </p:spTree>
    <p:extLst>
      <p:ext uri="{BB962C8B-B14F-4D97-AF65-F5344CB8AC3E}">
        <p14:creationId xmlns:p14="http://schemas.microsoft.com/office/powerpoint/2010/main" xmlns="" val="31755612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xmlns="" id="{537278FF-6680-45DB-9A02-AF123EFF12B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1039"/>
            <a:ext cx="10691813" cy="7558636"/>
          </a:xfrm>
          <a:prstGeom prst="rect">
            <a:avLst/>
          </a:prstGeom>
        </p:spPr>
      </p:pic>
      <p:sp>
        <p:nvSpPr>
          <p:cNvPr id="2" name="object 2"/>
          <p:cNvSpPr txBox="1"/>
          <p:nvPr/>
        </p:nvSpPr>
        <p:spPr>
          <a:xfrm>
            <a:off x="1132086" y="1142710"/>
            <a:ext cx="8413309" cy="1508105"/>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República de Mordovia esta situada en la región del Volga, en el centro de la parte Europea de la Federación Rusa, en las cuencas de los ríos Oká y Volga. La capital de la República es Saransk, ubicada en el centro-este de la region, a unos 600 km al Este de Moscú. La ciudad de Saransk es conocida en el extranjero, especialmente en Francia, por ser la residencia oficial del actor francés Gerard Depardieu, quien en el año 2013 recibio pasaporte Ruso después de dejar Francia como protesta por considerar sus impuestos demasiado elevados.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a:spLocks noGrp="1"/>
          </p:cNvSpPr>
          <p:nvPr>
            <p:ph type="title"/>
          </p:nvPr>
        </p:nvSpPr>
        <p:spPr>
          <a:xfrm>
            <a:off x="1132087" y="738588"/>
            <a:ext cx="1665928" cy="353943"/>
          </a:xfrm>
          <a:prstGeom prst="rect">
            <a:avLst/>
          </a:prstGeom>
        </p:spPr>
        <p:txBody>
          <a:bodyPr vert="horz" wrap="square" lIns="0" tIns="0" rIns="0" bIns="0" rtlCol="0" anchor="ctr">
            <a:spAutoFit/>
          </a:bodyPr>
          <a:lstStyle/>
          <a:p>
            <a:pPr marL="13999">
              <a:lnSpc>
                <a:spcPct val="100000"/>
              </a:lnSpc>
            </a:pPr>
            <a:r>
              <a:rPr sz="23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SARANSK</a:t>
            </a:r>
          </a:p>
        </p:txBody>
      </p:sp>
      <p:sp>
        <p:nvSpPr>
          <p:cNvPr id="13" name="object 13"/>
          <p:cNvSpPr txBox="1"/>
          <p:nvPr/>
        </p:nvSpPr>
        <p:spPr>
          <a:xfrm>
            <a:off x="1160087" y="4446174"/>
            <a:ext cx="2210505"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Monasterio </a:t>
            </a:r>
            <a:r>
              <a:rPr sz="14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Sanaksar</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1192510" y="6478017"/>
            <a:ext cx="2764269" cy="430887"/>
          </a:xfrm>
          <a:prstGeom prst="rect">
            <a:avLst/>
          </a:prstGeom>
        </p:spPr>
        <p:txBody>
          <a:bodyPr vert="horz" wrap="square" lIns="0" tIns="0" rIns="0" bIns="0" rtlCol="0">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Mordovino de bellas artes de Erzia</a:t>
            </a:r>
          </a:p>
        </p:txBody>
      </p:sp>
      <p:sp>
        <p:nvSpPr>
          <p:cNvPr id="15" name="object 15"/>
          <p:cNvSpPr txBox="1"/>
          <p:nvPr/>
        </p:nvSpPr>
        <p:spPr>
          <a:xfrm>
            <a:off x="4097763" y="4314030"/>
            <a:ext cx="2785840" cy="807913"/>
          </a:xfrm>
          <a:prstGeom prst="rect">
            <a:avLst/>
          </a:prstGeom>
        </p:spPr>
        <p:txBody>
          <a:bodyPr vert="horz" wrap="square" lIns="0" tIns="0" rIns="0" bIns="0" rtlCol="0">
            <a:spAutoFit/>
          </a:bodyPr>
          <a:lstStyle/>
          <a:p>
            <a:pPr marL="13999" marR="5600">
              <a:lnSpc>
                <a:spcPct val="125000"/>
              </a:lnSpc>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etnográfico del pueblo mordovino</a:t>
            </a:r>
          </a:p>
          <a:p>
            <a:pPr marL="13999" marR="5600">
              <a:lnSpc>
                <a:spcPct val="125000"/>
              </a:lnSpc>
            </a:pP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txBox="1"/>
          <p:nvPr/>
        </p:nvSpPr>
        <p:spPr>
          <a:xfrm>
            <a:off x="4050389" y="6498906"/>
            <a:ext cx="2684646" cy="646331"/>
          </a:xfrm>
          <a:prstGeom prst="rect">
            <a:avLst/>
          </a:prstGeom>
        </p:spPr>
        <p:txBody>
          <a:bodyPr vert="horz" wrap="square" lIns="0" tIns="0" rIns="0" bIns="0" rtlCol="0">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Monasterio de San Juan el Evangelista en Makarovka</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txBox="1"/>
          <p:nvPr/>
        </p:nvSpPr>
        <p:spPr>
          <a:xfrm>
            <a:off x="6997505" y="4373561"/>
            <a:ext cx="2727252"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Catedral de Guerrero San Justo Feodor Ushakov</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6997505" y="6385042"/>
            <a:ext cx="2857879" cy="538609"/>
          </a:xfrm>
          <a:prstGeom prst="rect">
            <a:avLst/>
          </a:prstGeom>
        </p:spPr>
        <p:txBody>
          <a:bodyPr vert="horz" wrap="square" lIns="0" tIns="0" rIns="0" bIns="0" rtlCol="0">
            <a:spAutoFit/>
          </a:bodyPr>
          <a:lstStyle/>
          <a:p>
            <a:pPr marL="13999" marR="5600">
              <a:lnSpc>
                <a:spcPct val="125000"/>
              </a:lnSpc>
            </a:pP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parque nacional de Piter Smidovich</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5"/>
          <p:cNvSpPr/>
          <p:nvPr/>
        </p:nvSpPr>
        <p:spPr>
          <a:xfrm>
            <a:off x="1160087" y="2851721"/>
            <a:ext cx="2519891" cy="1511935"/>
          </a:xfrm>
          <a:prstGeom prst="rect">
            <a:avLst/>
          </a:prstGeom>
          <a:blipFill>
            <a:blip r:embed="rId3" cstate="print"/>
            <a:stretch>
              <a:fillRect/>
            </a:stretch>
          </a:blipFill>
        </p:spPr>
        <p:txBody>
          <a:bodyPr wrap="square" lIns="0" tIns="0" rIns="0" bIns="0" rtlCol="0"/>
          <a:lstStyle/>
          <a:p>
            <a:endParaRPr sz="1984" dirty="0"/>
          </a:p>
        </p:txBody>
      </p:sp>
      <p:sp>
        <p:nvSpPr>
          <p:cNvPr id="23" name="object 8"/>
          <p:cNvSpPr/>
          <p:nvPr/>
        </p:nvSpPr>
        <p:spPr>
          <a:xfrm>
            <a:off x="4071796" y="4863204"/>
            <a:ext cx="2519892" cy="1579637"/>
          </a:xfrm>
          <a:prstGeom prst="rect">
            <a:avLst/>
          </a:prstGeom>
          <a:blipFill>
            <a:blip r:embed="rId4" cstate="print"/>
            <a:stretch>
              <a:fillRect/>
            </a:stretch>
          </a:blipFill>
        </p:spPr>
        <p:txBody>
          <a:bodyPr wrap="square" lIns="0" tIns="0" rIns="0" bIns="0" rtlCol="0"/>
          <a:lstStyle/>
          <a:p>
            <a:endParaRPr sz="1984" dirty="0"/>
          </a:p>
        </p:txBody>
      </p:sp>
      <p:sp>
        <p:nvSpPr>
          <p:cNvPr id="24" name="object 9"/>
          <p:cNvSpPr/>
          <p:nvPr/>
        </p:nvSpPr>
        <p:spPr>
          <a:xfrm>
            <a:off x="7025503" y="2851721"/>
            <a:ext cx="2519892" cy="1511935"/>
          </a:xfrm>
          <a:prstGeom prst="rect">
            <a:avLst/>
          </a:prstGeom>
          <a:blipFill>
            <a:blip r:embed="rId5" cstate="print"/>
            <a:stretch>
              <a:fillRect/>
            </a:stretch>
          </a:blipFill>
        </p:spPr>
        <p:txBody>
          <a:bodyPr wrap="square" lIns="0" tIns="0" rIns="0" bIns="0" rtlCol="0"/>
          <a:lstStyle/>
          <a:p>
            <a:endParaRPr sz="1984" dirty="0"/>
          </a:p>
        </p:txBody>
      </p:sp>
      <p:sp>
        <p:nvSpPr>
          <p:cNvPr id="25" name="object 10"/>
          <p:cNvSpPr/>
          <p:nvPr/>
        </p:nvSpPr>
        <p:spPr>
          <a:xfrm>
            <a:off x="7025503" y="4863204"/>
            <a:ext cx="2519892" cy="1511935"/>
          </a:xfrm>
          <a:prstGeom prst="rect">
            <a:avLst/>
          </a:prstGeom>
          <a:blipFill>
            <a:blip r:embed="rId6" cstate="print"/>
            <a:stretch>
              <a:fillRect/>
            </a:stretch>
          </a:blipFill>
        </p:spPr>
        <p:txBody>
          <a:bodyPr wrap="square" lIns="0" tIns="0" rIns="0" bIns="0" rtlCol="0"/>
          <a:lstStyle/>
          <a:p>
            <a:endParaRPr sz="1984" dirty="0"/>
          </a:p>
        </p:txBody>
      </p:sp>
      <p:pic>
        <p:nvPicPr>
          <p:cNvPr id="4" name="Рисунок 3"/>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085960" y="2851721"/>
            <a:ext cx="2519892" cy="1485317"/>
          </a:xfrm>
          <a:prstGeom prst="rect">
            <a:avLst/>
          </a:prstGeom>
        </p:spPr>
      </p:pic>
      <p:pic>
        <p:nvPicPr>
          <p:cNvPr id="12" name="Рисунок 11"/>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1192510" y="4894658"/>
            <a:ext cx="2519891" cy="1536763"/>
          </a:xfrm>
          <a:prstGeom prst="rect">
            <a:avLst/>
          </a:prstGeom>
        </p:spPr>
      </p:pic>
    </p:spTree>
    <p:extLst>
      <p:ext uri="{BB962C8B-B14F-4D97-AF65-F5344CB8AC3E}">
        <p14:creationId xmlns:p14="http://schemas.microsoft.com/office/powerpoint/2010/main" xmlns="" val="1622226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E89BC354-8B35-450D-8B84-B6350B95FF11}"/>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71919" y="1039"/>
            <a:ext cx="10691813" cy="7558636"/>
          </a:xfrm>
          <a:prstGeom prst="rect">
            <a:avLst/>
          </a:prstGeom>
        </p:spPr>
      </p:pic>
      <p:sp>
        <p:nvSpPr>
          <p:cNvPr id="2" name="object 2"/>
          <p:cNvSpPr txBox="1">
            <a:spLocks noGrp="1"/>
          </p:cNvSpPr>
          <p:nvPr>
            <p:ph type="title"/>
          </p:nvPr>
        </p:nvSpPr>
        <p:spPr>
          <a:xfrm>
            <a:off x="1132087" y="738590"/>
            <a:ext cx="3183059"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ROS</a:t>
            </a:r>
            <a:r>
              <a:rPr sz="2300" spc="-7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a:t>
            </a: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r>
              <a:rPr sz="2300" spc="-17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a:t>
            </a: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DEL </a:t>
            </a: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DON</a:t>
            </a:r>
          </a:p>
        </p:txBody>
      </p:sp>
      <p:sp>
        <p:nvSpPr>
          <p:cNvPr id="3" name="object 3"/>
          <p:cNvSpPr txBox="1"/>
          <p:nvPr/>
        </p:nvSpPr>
        <p:spPr>
          <a:xfrm>
            <a:off x="1132087" y="1160780"/>
            <a:ext cx="8514935" cy="1508105"/>
          </a:xfrm>
          <a:prstGeom prst="rect">
            <a:avLst/>
          </a:prstGeom>
        </p:spPr>
        <p:txBody>
          <a:bodyPr vert="horz" wrap="square" lIns="0" tIns="0" rIns="0" bIns="0" rtlCol="0">
            <a:spAutoFit/>
          </a:bodyPr>
          <a:lstStyle/>
          <a:p>
            <a:pPr marL="13999"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Rostov del Don es una ciudad mítica del sur de Rusia. Debe tenerse en cuenta que no es sólo una de las ciudades más grandes de Rusia, sino también tiene el lugar trigésimo en toda Europa en el ranking de población. En 2008 fue reconocida una ciudad de gloria militar.</a:t>
            </a:r>
            <a:b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Fue la Emperatriz Isabel quien fundo la ciudad por el decreto del 15 de Diciembre de 1749. Capital de la tierra de cosacos debe su nombre a la ubicación, ya que se encuentra a orillas del río Don. </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just"/>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32087" y="4336133"/>
            <a:ext cx="2533890"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terraplen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1132087" y="6434269"/>
            <a:ext cx="2853076"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Monumento “Fuego eterno”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31044" y="4340723"/>
            <a:ext cx="2677182" cy="215444"/>
          </a:xfrm>
          <a:prstGeom prst="rect">
            <a:avLst/>
          </a:prstGeom>
        </p:spPr>
        <p:txBody>
          <a:bodyPr vert="horz" wrap="square" lIns="0" tIns="0" rIns="0" bIns="0" rtlCol="0">
            <a:spAutoFit/>
          </a:bodyPr>
          <a:lstStyle/>
          <a:p>
            <a:pPr marL="13999"/>
            <a:r>
              <a:rPr lang="en-US"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casa al reves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4136606" y="6434270"/>
            <a:ext cx="2533891" cy="430887"/>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Lugares historicos de los Casacos del Don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113133" y="4368701"/>
            <a:ext cx="2533889" cy="430887"/>
          </a:xfrm>
          <a:prstGeom prst="rect">
            <a:avLst/>
          </a:prstGeom>
        </p:spPr>
        <p:txBody>
          <a:bodyPr vert="horz" wrap="square" lIns="0" tIns="0" rIns="0" bIns="0" rtlCol="0">
            <a:spAutoFit/>
          </a:bodyPr>
          <a:lstStyle/>
          <a:p>
            <a:pPr marL="13999"/>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Pavlovsky Ochakovskaya</a:t>
            </a:r>
            <a:r>
              <a:rPr sz="1400" spc="-12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Spit</a:t>
            </a:r>
          </a:p>
        </p:txBody>
      </p:sp>
      <p:sp>
        <p:nvSpPr>
          <p:cNvPr id="23" name="object 23"/>
          <p:cNvSpPr txBox="1"/>
          <p:nvPr/>
        </p:nvSpPr>
        <p:spPr>
          <a:xfrm>
            <a:off x="7138256" y="6470624"/>
            <a:ext cx="2712737" cy="215444"/>
          </a:xfrm>
          <a:prstGeom prst="rect">
            <a:avLst/>
          </a:prstGeom>
        </p:spPr>
        <p:txBody>
          <a:bodyPr vert="horz" wrap="square" lIns="0" tIns="0" rIns="0" bIns="0" rtlCol="0">
            <a:spAutoFit/>
          </a:bodyPr>
          <a:lstStyle/>
          <a:p>
            <a:pPr marL="13999"/>
            <a:r>
              <a:rPr lang="en-US"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 Azov</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8"/>
          <p:cNvSpPr/>
          <p:nvPr/>
        </p:nvSpPr>
        <p:spPr>
          <a:xfrm>
            <a:off x="1132087" y="2784007"/>
            <a:ext cx="2690682" cy="1511935"/>
          </a:xfrm>
          <a:prstGeom prst="rect">
            <a:avLst/>
          </a:prstGeom>
          <a:blipFill>
            <a:blip r:embed="rId3" cstate="print"/>
            <a:stretch>
              <a:fillRect/>
            </a:stretch>
          </a:blipFill>
        </p:spPr>
        <p:txBody>
          <a:bodyPr wrap="square" lIns="0" tIns="0" rIns="0" bIns="0" rtlCol="0"/>
          <a:lstStyle/>
          <a:p>
            <a:endParaRPr sz="1984" dirty="0"/>
          </a:p>
        </p:txBody>
      </p:sp>
      <p:sp>
        <p:nvSpPr>
          <p:cNvPr id="26" name="object 9"/>
          <p:cNvSpPr/>
          <p:nvPr/>
        </p:nvSpPr>
        <p:spPr>
          <a:xfrm>
            <a:off x="1160081" y="4809604"/>
            <a:ext cx="2666055" cy="1511935"/>
          </a:xfrm>
          <a:prstGeom prst="rect">
            <a:avLst/>
          </a:prstGeom>
          <a:blipFill>
            <a:blip r:embed="rId4" cstate="print"/>
            <a:stretch>
              <a:fillRect/>
            </a:stretch>
          </a:blipFill>
        </p:spPr>
        <p:txBody>
          <a:bodyPr wrap="square" lIns="0" tIns="0" rIns="0" bIns="0" rtlCol="0"/>
          <a:lstStyle/>
          <a:p>
            <a:endParaRPr sz="1984" dirty="0"/>
          </a:p>
        </p:txBody>
      </p:sp>
      <p:sp>
        <p:nvSpPr>
          <p:cNvPr id="27" name="object 10"/>
          <p:cNvSpPr/>
          <p:nvPr/>
        </p:nvSpPr>
        <p:spPr>
          <a:xfrm>
            <a:off x="4136606" y="2784006"/>
            <a:ext cx="2676687" cy="1511935"/>
          </a:xfrm>
          <a:prstGeom prst="rect">
            <a:avLst/>
          </a:prstGeom>
          <a:blipFill>
            <a:blip r:embed="rId5" cstate="print"/>
            <a:stretch>
              <a:fillRect/>
            </a:stretch>
          </a:blipFill>
        </p:spPr>
        <p:txBody>
          <a:bodyPr wrap="square" lIns="0" tIns="0" rIns="0" bIns="0" rtlCol="0"/>
          <a:lstStyle/>
          <a:p>
            <a:endParaRPr sz="1984" dirty="0"/>
          </a:p>
        </p:txBody>
      </p:sp>
      <p:sp>
        <p:nvSpPr>
          <p:cNvPr id="28" name="object 11"/>
          <p:cNvSpPr/>
          <p:nvPr/>
        </p:nvSpPr>
        <p:spPr>
          <a:xfrm>
            <a:off x="4150605" y="4809604"/>
            <a:ext cx="2663183" cy="1511935"/>
          </a:xfrm>
          <a:prstGeom prst="rect">
            <a:avLst/>
          </a:prstGeom>
          <a:blipFill>
            <a:blip r:embed="rId6" cstate="print"/>
            <a:stretch>
              <a:fillRect/>
            </a:stretch>
          </a:blipFill>
        </p:spPr>
        <p:txBody>
          <a:bodyPr wrap="square" lIns="0" tIns="0" rIns="0" bIns="0" rtlCol="0"/>
          <a:lstStyle/>
          <a:p>
            <a:endParaRPr sz="1984" dirty="0"/>
          </a:p>
        </p:txBody>
      </p:sp>
      <p:sp>
        <p:nvSpPr>
          <p:cNvPr id="29" name="object 12"/>
          <p:cNvSpPr/>
          <p:nvPr/>
        </p:nvSpPr>
        <p:spPr>
          <a:xfrm>
            <a:off x="7127130" y="2784006"/>
            <a:ext cx="2519892" cy="1511935"/>
          </a:xfrm>
          <a:prstGeom prst="rect">
            <a:avLst/>
          </a:prstGeom>
          <a:blipFill>
            <a:blip r:embed="rId7" cstate="print"/>
            <a:stretch>
              <a:fillRect/>
            </a:stretch>
          </a:blipFill>
        </p:spPr>
        <p:txBody>
          <a:bodyPr wrap="square" lIns="0" tIns="0" rIns="0" bIns="0" rtlCol="0"/>
          <a:lstStyle/>
          <a:p>
            <a:endParaRPr sz="1984" dirty="0"/>
          </a:p>
        </p:txBody>
      </p:sp>
      <p:sp>
        <p:nvSpPr>
          <p:cNvPr id="30" name="object 13"/>
          <p:cNvSpPr/>
          <p:nvPr/>
        </p:nvSpPr>
        <p:spPr>
          <a:xfrm>
            <a:off x="7138256" y="4852901"/>
            <a:ext cx="2519891" cy="1511935"/>
          </a:xfrm>
          <a:prstGeom prst="rect">
            <a:avLst/>
          </a:prstGeom>
          <a:blipFill>
            <a:blip r:embed="rId8" cstate="print"/>
            <a:stretch>
              <a:fillRect/>
            </a:stretch>
          </a:blipFill>
        </p:spPr>
        <p:txBody>
          <a:bodyPr wrap="square" lIns="0" tIns="0" rIns="0" bIns="0" rtlCol="0"/>
          <a:lstStyle/>
          <a:p>
            <a:endParaRPr sz="1984" dirty="0"/>
          </a:p>
        </p:txBody>
      </p:sp>
    </p:spTree>
    <p:extLst>
      <p:ext uri="{BB962C8B-B14F-4D97-AF65-F5344CB8AC3E}">
        <p14:creationId xmlns:p14="http://schemas.microsoft.com/office/powerpoint/2010/main" xmlns="" val="2556055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84AE4EF1-DF95-4A5C-A33D-1A72C488775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0691813" cy="7558636"/>
          </a:xfrm>
          <a:prstGeom prst="rect">
            <a:avLst/>
          </a:prstGeom>
        </p:spPr>
      </p:pic>
      <p:sp>
        <p:nvSpPr>
          <p:cNvPr id="11" name="Текст 9">
            <a:extLst>
              <a:ext uri="{FF2B5EF4-FFF2-40B4-BE49-F238E27FC236}">
                <a16:creationId xmlns:a16="http://schemas.microsoft.com/office/drawing/2014/main" xmlns="" id="{8F526E3E-13F0-480E-94C4-AFABFD4023EF}"/>
              </a:ext>
            </a:extLst>
          </p:cNvPr>
          <p:cNvSpPr txBox="1">
            <a:spLocks/>
          </p:cNvSpPr>
          <p:nvPr/>
        </p:nvSpPr>
        <p:spPr>
          <a:xfrm>
            <a:off x="904258" y="828009"/>
            <a:ext cx="7686223" cy="1243976"/>
          </a:xfrm>
          <a:prstGeom prst="rect">
            <a:avLst/>
          </a:prstGeom>
        </p:spPr>
        <p:txBody>
          <a:bodyPr vert="horz" lIns="91440" tIns="45720" rIns="91440" bIns="45720" rtlCol="0">
            <a:normAutofit/>
          </a:bodyPr>
          <a:lstStyle>
            <a:lvl1pPr marL="251986" indent="-251986" algn="l" defTabSz="1007943" rtl="0" eaLnBrk="1" latinLnBrk="0" hangingPunct="1">
              <a:lnSpc>
                <a:spcPct val="90000"/>
              </a:lnSpc>
              <a:spcBef>
                <a:spcPts val="1102"/>
              </a:spcBef>
              <a:buFont typeface="Arial" panose="020B0604020202020204" pitchFamily="34" charset="0"/>
              <a:buChar char="•"/>
              <a:defRPr sz="3086" kern="1200">
                <a:solidFill>
                  <a:schemeClr val="tx1"/>
                </a:solidFill>
                <a:latin typeface="+mn-lt"/>
                <a:ea typeface="+mn-ea"/>
                <a:cs typeface="+mn-cs"/>
              </a:defRPr>
            </a:lvl1pPr>
            <a:lvl2pPr marL="755957" indent="-251986" algn="l" defTabSz="1007943" rtl="0" eaLnBrk="1" latinLnBrk="0" hangingPunct="1">
              <a:lnSpc>
                <a:spcPct val="90000"/>
              </a:lnSpc>
              <a:spcBef>
                <a:spcPts val="551"/>
              </a:spcBef>
              <a:buFont typeface="Arial" panose="020B0604020202020204" pitchFamily="34" charset="0"/>
              <a:buChar char="•"/>
              <a:defRPr sz="2646" kern="1200">
                <a:solidFill>
                  <a:schemeClr val="tx1"/>
                </a:solidFill>
                <a:latin typeface="+mn-lt"/>
                <a:ea typeface="+mn-ea"/>
                <a:cs typeface="+mn-cs"/>
              </a:defRPr>
            </a:lvl2pPr>
            <a:lvl3pPr marL="1259929" indent="-251986" algn="l" defTabSz="1007943" rtl="0" eaLnBrk="1" latinLnBrk="0" hangingPunct="1">
              <a:lnSpc>
                <a:spcPct val="90000"/>
              </a:lnSpc>
              <a:spcBef>
                <a:spcPts val="551"/>
              </a:spcBef>
              <a:buFont typeface="Arial" panose="020B0604020202020204" pitchFamily="34" charset="0"/>
              <a:buChar char="•"/>
              <a:defRPr sz="2205" kern="1200">
                <a:solidFill>
                  <a:schemeClr val="tx1"/>
                </a:solidFill>
                <a:latin typeface="+mn-lt"/>
                <a:ea typeface="+mn-ea"/>
                <a:cs typeface="+mn-cs"/>
              </a:defRPr>
            </a:lvl3pPr>
            <a:lvl4pPr marL="1763900"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4pPr>
            <a:lvl5pPr marL="2267872"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5pPr>
            <a:lvl6pPr marL="2771844"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6pPr>
            <a:lvl7pPr marL="3275815"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7pPr>
            <a:lvl8pPr marL="3779787"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8pPr>
            <a:lvl9pPr marL="4283758" indent="-251986" algn="l" defTabSz="1007943" rtl="0" eaLnBrk="1" latinLnBrk="0" hangingPunct="1">
              <a:lnSpc>
                <a:spcPct val="90000"/>
              </a:lnSpc>
              <a:spcBef>
                <a:spcPts val="551"/>
              </a:spcBef>
              <a:buFont typeface="Arial" panose="020B0604020202020204" pitchFamily="34" charset="0"/>
              <a:buChar char="•"/>
              <a:defRPr sz="1984" kern="1200">
                <a:solidFill>
                  <a:schemeClr val="tx1"/>
                </a:solidFill>
                <a:latin typeface="+mn-lt"/>
                <a:ea typeface="+mn-ea"/>
                <a:cs typeface="+mn-cs"/>
              </a:defRPr>
            </a:lvl9pPr>
          </a:lstStyle>
          <a:p>
            <a:pPr marL="0" indent="0">
              <a:buNone/>
            </a:pPr>
            <a:r>
              <a:rPr lang="es-ES"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Copa Mundial de la FIFA Rusia 2018™ </a:t>
            </a:r>
          </a:p>
          <a:p>
            <a:pPr marL="0" indent="0">
              <a:buNone/>
            </a:pPr>
            <a:r>
              <a:rPr lang="es-ES"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UN PODER UNIFICADOR</a:t>
            </a:r>
            <a:endParaRPr lang="ru-RU"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13" name="Рисунок 12">
            <a:extLst>
              <a:ext uri="{FF2B5EF4-FFF2-40B4-BE49-F238E27FC236}">
                <a16:creationId xmlns:a16="http://schemas.microsoft.com/office/drawing/2014/main" xmlns="" id="{B0543E17-D4E3-44FE-8CEF-B2AA6F3380D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517143" y="3091544"/>
            <a:ext cx="7392382" cy="5226086"/>
          </a:xfrm>
          <a:prstGeom prst="rect">
            <a:avLst/>
          </a:prstGeom>
        </p:spPr>
      </p:pic>
      <p:sp>
        <p:nvSpPr>
          <p:cNvPr id="14" name="object 7">
            <a:extLst>
              <a:ext uri="{FF2B5EF4-FFF2-40B4-BE49-F238E27FC236}">
                <a16:creationId xmlns:a16="http://schemas.microsoft.com/office/drawing/2014/main" xmlns="" id="{0DC4FEB1-68F7-4A37-BD50-5D5394007EF6}"/>
              </a:ext>
            </a:extLst>
          </p:cNvPr>
          <p:cNvSpPr txBox="1"/>
          <p:nvPr/>
        </p:nvSpPr>
        <p:spPr>
          <a:xfrm>
            <a:off x="904258" y="2039118"/>
            <a:ext cx="3048310" cy="4308872"/>
          </a:xfrm>
          <a:prstGeom prst="rect">
            <a:avLst/>
          </a:prstGeom>
        </p:spPr>
        <p:txBody>
          <a:bodyPr vert="horz" wrap="square" lIns="0" tIns="0" rIns="0" bIns="0" rtlCol="0">
            <a:spAutoFit/>
          </a:bodyPr>
          <a:lstStyle/>
          <a:p>
            <a:pPr marL="12700" marR="5080">
              <a:lnSpc>
                <a:spcPct val="100000"/>
              </a:lnSpc>
            </a:pP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Copa Mundial de fútbol</a:t>
            </a:r>
            <a:r>
              <a:rPr lang="es-E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es un evento grandioso que reúne a personas de todo el mundo.</a:t>
            </a:r>
          </a:p>
          <a:p>
            <a:pPr marL="12700" marR="5080">
              <a:lnSpc>
                <a:spcPct val="100000"/>
              </a:lnSpc>
            </a:pP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2700" marR="5080"/>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En 2014, el 20 ° La Copa Mundial de la FIFA</a:t>
            </a:r>
            <a:r>
              <a:rPr lang="es-E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atrajo a 715.1 millones de espectadores, ocupando el 9 ° lugar por el número global de vistas entre todos los programas de televisión.</a:t>
            </a: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2700" marR="88900">
              <a:lnSpc>
                <a:spcPct val="100000"/>
              </a:lnSpc>
            </a:pP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2700" marR="88900">
              <a:lnSpc>
                <a:spcPct val="100000"/>
              </a:lnSpc>
            </a:pP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número de televidentes de La Copa Mundial</a:t>
            </a:r>
            <a:r>
              <a:rPr lang="es-E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es mayor que el de los Juegos Olímpicos.</a:t>
            </a: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xmlns="" val="4782168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95B730A1-0718-44E9-B48A-536728840862}"/>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26935" y="22329"/>
            <a:ext cx="10691813" cy="7558636"/>
          </a:xfrm>
          <a:prstGeom prst="rect">
            <a:avLst/>
          </a:prstGeom>
        </p:spPr>
      </p:pic>
      <p:sp>
        <p:nvSpPr>
          <p:cNvPr id="2" name="object 2"/>
          <p:cNvSpPr txBox="1">
            <a:spLocks noGrp="1"/>
          </p:cNvSpPr>
          <p:nvPr>
            <p:ph type="title"/>
          </p:nvPr>
        </p:nvSpPr>
        <p:spPr>
          <a:xfrm>
            <a:off x="1132087" y="738590"/>
            <a:ext cx="1075853"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SOCHI</a:t>
            </a:r>
          </a:p>
        </p:txBody>
      </p:sp>
      <p:sp>
        <p:nvSpPr>
          <p:cNvPr id="3" name="object 3"/>
          <p:cNvSpPr txBox="1"/>
          <p:nvPr/>
        </p:nvSpPr>
        <p:spPr>
          <a:xfrm>
            <a:off x="1132086" y="1245947"/>
            <a:ext cx="8684576" cy="1077218"/>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Sochi es una de las más famosas ciudades turísticas de Rusia, y es amada, no sólo por los residentes locales y los residentes de otras ciudades de Rusia, sino también por muchos extranjeros. La ciudad fue fundada en 1838 años. La ciudad tiene una historia muy antigua lo que confirmado por todos los hallazgos arqueológicos. Esta llamado “la perla del Mar Negro” por su extraordinaria belleza y agradable clima subtropical húmedo.</a:t>
            </a: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1132088" y="1917917"/>
            <a:ext cx="1410439"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18" name="object 18"/>
          <p:cNvSpPr txBox="1"/>
          <p:nvPr/>
        </p:nvSpPr>
        <p:spPr>
          <a:xfrm>
            <a:off x="1132086" y="4587194"/>
            <a:ext cx="2519892"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parque Olimpico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1162635" y="6497951"/>
            <a:ext cx="1704723" cy="215444"/>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monte Ajun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071960" y="4579878"/>
            <a:ext cx="2092534" cy="215444"/>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granja de truchas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4071960" y="6569244"/>
            <a:ext cx="3047469" cy="646331"/>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casas de té, isbá o típica vivienda campesina rusa</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119429" y="4568379"/>
            <a:ext cx="1246794" cy="215444"/>
          </a:xfrm>
          <a:prstGeom prst="rect">
            <a:avLst/>
          </a:prstGeom>
        </p:spPr>
        <p:txBody>
          <a:bodyPr vert="horz" wrap="square" lIns="0" tIns="0" rIns="0" bIns="0" rtlCol="0">
            <a:spAutoFit/>
          </a:bodyPr>
          <a:lstStyle/>
          <a:p>
            <a:pPr marL="13999"/>
            <a:r>
              <a:rPr lang="en-US"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Cascadas</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7119429" y="6569244"/>
            <a:ext cx="1783822" cy="215444"/>
          </a:xfrm>
          <a:prstGeom prst="rect">
            <a:avLst/>
          </a:prstGeom>
        </p:spPr>
        <p:txBody>
          <a:bodyPr vert="horz" wrap="square" lIns="0" tIns="0" rIns="0" bIns="0" rtlCol="0">
            <a:spAutoFit/>
          </a:bodyPr>
          <a:lstStyle/>
          <a:p>
            <a:pPr marL="13999"/>
            <a:r>
              <a:rPr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Krasnaya</a:t>
            </a:r>
            <a:r>
              <a:rPr sz="1400" spc="-11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Polyana</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8"/>
          <p:cNvSpPr/>
          <p:nvPr/>
        </p:nvSpPr>
        <p:spPr>
          <a:xfrm>
            <a:off x="1132086" y="2869324"/>
            <a:ext cx="2725211" cy="1624083"/>
          </a:xfrm>
          <a:prstGeom prst="rect">
            <a:avLst/>
          </a:prstGeom>
          <a:blipFill>
            <a:blip r:embed="rId3" cstate="print"/>
            <a:stretch>
              <a:fillRect/>
            </a:stretch>
          </a:blipFill>
        </p:spPr>
        <p:txBody>
          <a:bodyPr wrap="square" lIns="0" tIns="0" rIns="0" bIns="0" rtlCol="0"/>
          <a:lstStyle/>
          <a:p>
            <a:endParaRPr sz="1984" dirty="0"/>
          </a:p>
        </p:txBody>
      </p:sp>
      <p:sp>
        <p:nvSpPr>
          <p:cNvPr id="27" name="object 10"/>
          <p:cNvSpPr/>
          <p:nvPr/>
        </p:nvSpPr>
        <p:spPr>
          <a:xfrm>
            <a:off x="7121968" y="2869325"/>
            <a:ext cx="2694694" cy="1624082"/>
          </a:xfrm>
          <a:prstGeom prst="rect">
            <a:avLst/>
          </a:prstGeom>
          <a:blipFill>
            <a:blip r:embed="rId4" cstate="print"/>
            <a:stretch>
              <a:fillRect/>
            </a:stretch>
          </a:blipFill>
        </p:spPr>
        <p:txBody>
          <a:bodyPr wrap="square" lIns="0" tIns="0" rIns="0" bIns="0" rtlCol="0"/>
          <a:lstStyle/>
          <a:p>
            <a:endParaRPr sz="1984" dirty="0"/>
          </a:p>
        </p:txBody>
      </p:sp>
      <p:sp>
        <p:nvSpPr>
          <p:cNvPr id="28" name="object 11"/>
          <p:cNvSpPr/>
          <p:nvPr/>
        </p:nvSpPr>
        <p:spPr>
          <a:xfrm>
            <a:off x="7121968" y="4903044"/>
            <a:ext cx="2694694" cy="1579729"/>
          </a:xfrm>
          <a:prstGeom prst="rect">
            <a:avLst/>
          </a:prstGeom>
          <a:blipFill>
            <a:blip r:embed="rId5" cstate="print"/>
            <a:stretch>
              <a:fillRect/>
            </a:stretch>
          </a:blipFill>
        </p:spPr>
        <p:txBody>
          <a:bodyPr wrap="square" lIns="0" tIns="0" rIns="0" bIns="0" rtlCol="0"/>
          <a:lstStyle/>
          <a:p>
            <a:endParaRPr sz="1984" dirty="0"/>
          </a:p>
        </p:txBody>
      </p:sp>
      <p:pic>
        <p:nvPicPr>
          <p:cNvPr id="5" name="Рисунок 4"/>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62635" y="4903044"/>
            <a:ext cx="2694662" cy="1579729"/>
          </a:xfrm>
          <a:prstGeom prst="rect">
            <a:avLst/>
          </a:prstGeom>
        </p:spPr>
      </p:pic>
      <p:pic>
        <p:nvPicPr>
          <p:cNvPr id="6" name="Рисунок 5"/>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071960" y="4903044"/>
            <a:ext cx="2738743" cy="1579729"/>
          </a:xfrm>
          <a:prstGeom prst="rect">
            <a:avLst/>
          </a:prstGeom>
        </p:spPr>
      </p:pic>
      <p:pic>
        <p:nvPicPr>
          <p:cNvPr id="8" name="Рисунок 7">
            <a:extLst>
              <a:ext uri="{FF2B5EF4-FFF2-40B4-BE49-F238E27FC236}">
                <a16:creationId xmlns:a16="http://schemas.microsoft.com/office/drawing/2014/main" xmlns="" id="{AA9B9D57-65D5-42DE-97A8-54B9864437B9}"/>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071960" y="2869324"/>
            <a:ext cx="2738743" cy="1624083"/>
          </a:xfrm>
          <a:prstGeom prst="rect">
            <a:avLst/>
          </a:prstGeom>
        </p:spPr>
      </p:pic>
    </p:spTree>
    <p:extLst>
      <p:ext uri="{BB962C8B-B14F-4D97-AF65-F5344CB8AC3E}">
        <p14:creationId xmlns:p14="http://schemas.microsoft.com/office/powerpoint/2010/main" xmlns="" val="22502270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B64D5A98-E3B9-4D81-ADF7-58C3DA9B1B9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2" name="object 2"/>
          <p:cNvSpPr txBox="1"/>
          <p:nvPr/>
        </p:nvSpPr>
        <p:spPr>
          <a:xfrm>
            <a:off x="1132087" y="1098411"/>
            <a:ext cx="8709771" cy="1723549"/>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Ekaterimburgo (antes llamada Sverdlovsk) esta considerada la capital de los Urales. Durante mucho tiempo sirvió como punto de salida en el circulo de los Urales, y todavía merece atención directa a su patrimonio cultural y sus sitios históricos.  El primer reformador ruso Pedro el Grande en 1721, planeo poner en este lugar la producción de mineral de hierro. Ekaterimburgo fue la ciudad clave para explotacion de toda la region de Urales. La escala de la construcción de la ciudad no fue inferior a la de San Petersburgo. En la ciudad hay muchos lugares históricos únicos, que se deben visitar. Para los aficionados de musica moderna vale mencionar que Ekaterimburgo es la capital de rock Ruso.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 name="object 3"/>
          <p:cNvSpPr txBox="1"/>
          <p:nvPr/>
        </p:nvSpPr>
        <p:spPr>
          <a:xfrm>
            <a:off x="1132088" y="1917917"/>
            <a:ext cx="1410439"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6" name="object 6"/>
          <p:cNvSpPr txBox="1">
            <a:spLocks noGrp="1"/>
          </p:cNvSpPr>
          <p:nvPr>
            <p:ph type="title"/>
          </p:nvPr>
        </p:nvSpPr>
        <p:spPr>
          <a:xfrm>
            <a:off x="1132088" y="738590"/>
            <a:ext cx="3039220" cy="353943"/>
          </a:xfrm>
          <a:prstGeom prst="rect">
            <a:avLst/>
          </a:prstGeom>
        </p:spPr>
        <p:txBody>
          <a:bodyPr vert="horz" wrap="square" lIns="0" tIns="0" rIns="0" bIns="0" rtlCol="0" anchor="ctr">
            <a:spAutoFit/>
          </a:bodyPr>
          <a:lstStyle/>
          <a:p>
            <a:pPr marL="13999">
              <a:lnSpc>
                <a:spcPct val="100000"/>
              </a:lnSpc>
            </a:pP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EK</a:t>
            </a:r>
            <a:r>
              <a:rPr sz="2300" spc="-22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a:t>
            </a: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TERI</a:t>
            </a: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a:t>
            </a:r>
            <a:r>
              <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BURG</a:t>
            </a:r>
            <a:r>
              <a:rPr lang="en-US"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27228" y="6599076"/>
            <a:ext cx="2264256" cy="215444"/>
          </a:xfrm>
          <a:prstGeom prst="rect">
            <a:avLst/>
          </a:prstGeom>
        </p:spPr>
        <p:txBody>
          <a:bodyPr vert="horz" wrap="square" lIns="0" tIns="0" rIns="0" bIns="0" rtlCol="0">
            <a:spAutoFit/>
          </a:bodyPr>
          <a:lstStyle/>
          <a:p>
            <a:pPr marL="13999"/>
            <a:r>
              <a:rPr lang="en-US" sz="14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parque botanico</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4132356" y="4594161"/>
            <a:ext cx="1980496" cy="215444"/>
          </a:xfrm>
          <a:prstGeom prst="rect">
            <a:avLst/>
          </a:prstGeom>
        </p:spPr>
        <p:txBody>
          <a:bodyPr vert="horz" wrap="square" lIns="0" tIns="0" rIns="0" bIns="0" rtlCol="0">
            <a:spAutoFit/>
          </a:bodyPr>
          <a:lstStyle/>
          <a:p>
            <a:pPr marL="13999"/>
            <a:r>
              <a:rPr lang="en-US" sz="1400"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 </a:t>
            </a:r>
            <a:r>
              <a:rPr sz="1400"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Yeltsin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26658" y="6579187"/>
            <a:ext cx="2917419"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museo del arte de Piedra y de Joyería</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7158150" y="4539657"/>
            <a:ext cx="2797011" cy="646331"/>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Catedral de la Sangre Derramada</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158149" y="6635869"/>
            <a:ext cx="2683709" cy="215444"/>
          </a:xfrm>
          <a:prstGeom prst="rect">
            <a:avLst/>
          </a:prstGeom>
        </p:spPr>
        <p:txBody>
          <a:bodyPr vert="horz" wrap="square" lIns="0" tIns="0" rIns="0" bIns="0" rtlCol="0">
            <a:spAutoFit/>
          </a:bodyPr>
          <a:lstStyle/>
          <a:p>
            <a:pPr marL="13999"/>
            <a:r>
              <a:rPr lang="en-US" sz="14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cuidad de Asbest</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8"/>
          <p:cNvSpPr/>
          <p:nvPr/>
        </p:nvSpPr>
        <p:spPr>
          <a:xfrm>
            <a:off x="1154650" y="2969496"/>
            <a:ext cx="2650877" cy="1511935"/>
          </a:xfrm>
          <a:prstGeom prst="rect">
            <a:avLst/>
          </a:prstGeom>
          <a:blipFill>
            <a:blip r:embed="rId3" cstate="print"/>
            <a:stretch>
              <a:fillRect/>
            </a:stretch>
          </a:blipFill>
        </p:spPr>
        <p:txBody>
          <a:bodyPr wrap="square" lIns="0" tIns="0" rIns="0" bIns="0" rtlCol="0"/>
          <a:lstStyle/>
          <a:p>
            <a:endParaRPr sz="1984" dirty="0"/>
          </a:p>
        </p:txBody>
      </p:sp>
      <p:sp>
        <p:nvSpPr>
          <p:cNvPr id="26" name="object 9"/>
          <p:cNvSpPr/>
          <p:nvPr/>
        </p:nvSpPr>
        <p:spPr>
          <a:xfrm>
            <a:off x="1132086" y="5015970"/>
            <a:ext cx="2616057" cy="1511936"/>
          </a:xfrm>
          <a:prstGeom prst="rect">
            <a:avLst/>
          </a:prstGeom>
          <a:blipFill>
            <a:blip r:embed="rId4" cstate="print"/>
            <a:stretch>
              <a:fillRect/>
            </a:stretch>
          </a:blipFill>
        </p:spPr>
        <p:txBody>
          <a:bodyPr wrap="square" lIns="0" tIns="0" rIns="0" bIns="0" rtlCol="0"/>
          <a:lstStyle/>
          <a:p>
            <a:endParaRPr sz="1984" dirty="0"/>
          </a:p>
        </p:txBody>
      </p:sp>
      <p:sp>
        <p:nvSpPr>
          <p:cNvPr id="27" name="object 10"/>
          <p:cNvSpPr/>
          <p:nvPr/>
        </p:nvSpPr>
        <p:spPr>
          <a:xfrm>
            <a:off x="4132356" y="2996424"/>
            <a:ext cx="2653355" cy="1511934"/>
          </a:xfrm>
          <a:prstGeom prst="rect">
            <a:avLst/>
          </a:prstGeom>
          <a:blipFill>
            <a:blip r:embed="rId5" cstate="print"/>
            <a:stretch>
              <a:fillRect/>
            </a:stretch>
          </a:blipFill>
        </p:spPr>
        <p:txBody>
          <a:bodyPr wrap="square" lIns="0" tIns="0" rIns="0" bIns="0" rtlCol="0"/>
          <a:lstStyle/>
          <a:p>
            <a:endParaRPr sz="1984" dirty="0"/>
          </a:p>
        </p:txBody>
      </p:sp>
      <p:sp>
        <p:nvSpPr>
          <p:cNvPr id="28" name="object 11"/>
          <p:cNvSpPr/>
          <p:nvPr/>
        </p:nvSpPr>
        <p:spPr>
          <a:xfrm>
            <a:off x="7192728" y="5015970"/>
            <a:ext cx="2649130" cy="1511935"/>
          </a:xfrm>
          <a:prstGeom prst="rect">
            <a:avLst/>
          </a:prstGeom>
          <a:blipFill>
            <a:blip r:embed="rId6" cstate="print"/>
            <a:stretch>
              <a:fillRect/>
            </a:stretch>
          </a:blipFill>
        </p:spPr>
        <p:txBody>
          <a:bodyPr wrap="square" lIns="0" tIns="0" rIns="0" bIns="0" rtlCol="0"/>
          <a:lstStyle/>
          <a:p>
            <a:endParaRPr sz="1984" dirty="0"/>
          </a:p>
        </p:txBody>
      </p:sp>
      <p:sp>
        <p:nvSpPr>
          <p:cNvPr id="29" name="object 12"/>
          <p:cNvSpPr/>
          <p:nvPr/>
        </p:nvSpPr>
        <p:spPr>
          <a:xfrm>
            <a:off x="7158150" y="2996423"/>
            <a:ext cx="2683708" cy="1511935"/>
          </a:xfrm>
          <a:prstGeom prst="rect">
            <a:avLst/>
          </a:prstGeom>
          <a:blipFill>
            <a:blip r:embed="rId7" cstate="print"/>
            <a:stretch>
              <a:fillRect/>
            </a:stretch>
          </a:blipFill>
        </p:spPr>
        <p:txBody>
          <a:bodyPr wrap="square" lIns="0" tIns="0" rIns="0" bIns="0" rtlCol="0"/>
          <a:lstStyle/>
          <a:p>
            <a:endParaRPr sz="1984" dirty="0"/>
          </a:p>
        </p:txBody>
      </p:sp>
      <p:sp>
        <p:nvSpPr>
          <p:cNvPr id="4" name="Прямоугольник 3"/>
          <p:cNvSpPr/>
          <p:nvPr/>
        </p:nvSpPr>
        <p:spPr>
          <a:xfrm rot="10800000" flipV="1">
            <a:off x="1127229" y="4512080"/>
            <a:ext cx="2600248" cy="307777"/>
          </a:xfrm>
          <a:prstGeom prst="rect">
            <a:avLst/>
          </a:prstGeom>
        </p:spPr>
        <p:txBody>
          <a:bodyPr wrap="square">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terraplen</a:t>
            </a:r>
            <a:endParaRPr lang="es-E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5" name="Рисунок 4"/>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4132356" y="5015970"/>
            <a:ext cx="2676160" cy="1542800"/>
          </a:xfrm>
          <a:prstGeom prst="rect">
            <a:avLst/>
          </a:prstGeom>
        </p:spPr>
      </p:pic>
    </p:spTree>
    <p:extLst>
      <p:ext uri="{BB962C8B-B14F-4D97-AF65-F5344CB8AC3E}">
        <p14:creationId xmlns:p14="http://schemas.microsoft.com/office/powerpoint/2010/main" xmlns="" val="6528178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Рисунок 24">
            <a:extLst>
              <a:ext uri="{FF2B5EF4-FFF2-40B4-BE49-F238E27FC236}">
                <a16:creationId xmlns:a16="http://schemas.microsoft.com/office/drawing/2014/main" xmlns="" id="{B64D5A98-E3B9-4D81-ADF7-58C3DA9B1B90}"/>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2" name="object 2"/>
          <p:cNvSpPr txBox="1"/>
          <p:nvPr/>
        </p:nvSpPr>
        <p:spPr>
          <a:xfrm>
            <a:off x="1132088" y="1201703"/>
            <a:ext cx="8722048" cy="1292662"/>
          </a:xfrm>
          <a:prstGeom prst="rect">
            <a:avLst/>
          </a:prstGeom>
        </p:spPr>
        <p:txBody>
          <a:bodyPr vert="horz" wrap="square" lIns="0" tIns="0" rIns="0" bIns="0" rtlCol="0">
            <a:spAutoFit/>
          </a:bodyPr>
          <a:lstStyle/>
          <a:p>
            <a:pPr marL="13999" marR="5600" algn="just"/>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Ciudad del Volga, conocida como Gorki. La historia tiene su inicio a partir del siglo XIII, gracias a los esfuerzos del príncipe Vladimir. En el siglo XVI muro defensivo fue construido, el Kremlin, que se ha convertido en los asentamientos de maleza, y amplió los límites de la ciudad. No es el último papel desempeñado para Rusia. Debido a Nizhni Novgorod Minin y el príncipe Pozharsky organizaron la resistencia popular para hacer frente a los invasores polaco-lituanos. Desde el siglo XIX, la ciudad se convirtió en la sede de la feria anual mas famosa de Rusia.</a:t>
            </a:r>
          </a:p>
        </p:txBody>
      </p:sp>
      <p:sp>
        <p:nvSpPr>
          <p:cNvPr id="3" name="object 3"/>
          <p:cNvSpPr txBox="1"/>
          <p:nvPr/>
        </p:nvSpPr>
        <p:spPr>
          <a:xfrm>
            <a:off x="1132088" y="1917917"/>
            <a:ext cx="1410439" cy="169598"/>
          </a:xfrm>
          <a:prstGeom prst="rect">
            <a:avLst/>
          </a:prstGeom>
        </p:spPr>
        <p:txBody>
          <a:bodyPr vert="horz" wrap="square" lIns="0" tIns="0" rIns="0" bIns="0" rtlCol="0">
            <a:spAutoFit/>
          </a:bodyPr>
          <a:lstStyle/>
          <a:p>
            <a:pPr marL="13999"/>
            <a:r>
              <a:rPr sz="1102" b="1" spc="-6" dirty="0">
                <a:solidFill>
                  <a:srgbClr val="F50000"/>
                </a:solidFill>
                <a:latin typeface="Arial"/>
                <a:cs typeface="Arial"/>
              </a:rPr>
              <a:t>.</a:t>
            </a:r>
            <a:endParaRPr sz="1102" dirty="0">
              <a:latin typeface="Arial"/>
              <a:cs typeface="Arial"/>
            </a:endParaRPr>
          </a:p>
        </p:txBody>
      </p:sp>
      <p:sp>
        <p:nvSpPr>
          <p:cNvPr id="6" name="object 6"/>
          <p:cNvSpPr txBox="1">
            <a:spLocks noGrp="1"/>
          </p:cNvSpPr>
          <p:nvPr>
            <p:ph type="title"/>
          </p:nvPr>
        </p:nvSpPr>
        <p:spPr>
          <a:xfrm>
            <a:off x="1132087" y="731821"/>
            <a:ext cx="3860326" cy="707886"/>
          </a:xfrm>
          <a:prstGeom prst="rect">
            <a:avLst/>
          </a:prstGeom>
        </p:spPr>
        <p:txBody>
          <a:bodyPr vert="horz" wrap="square" lIns="0" tIns="0" rIns="0" bIns="0" rtlCol="0" anchor="ctr">
            <a:spAutoFit/>
          </a:bodyPr>
          <a:lstStyle/>
          <a:p>
            <a:pPr marL="13999">
              <a:lnSpc>
                <a:spcPct val="100000"/>
              </a:lnSpc>
            </a:pPr>
            <a:r>
              <a:rPr lang="en-US" sz="2300"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Nizhni</a:t>
            </a:r>
            <a:r>
              <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Novgorod</a:t>
            </a:r>
            <a:br>
              <a:rPr lang="en-US" sz="23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18"/>
          <p:cNvSpPr txBox="1"/>
          <p:nvPr/>
        </p:nvSpPr>
        <p:spPr>
          <a:xfrm>
            <a:off x="1138132" y="6587174"/>
            <a:ext cx="2264256"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Boldino</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9" name="object 19"/>
          <p:cNvSpPr txBox="1"/>
          <p:nvPr/>
        </p:nvSpPr>
        <p:spPr>
          <a:xfrm>
            <a:off x="4165753" y="4556431"/>
            <a:ext cx="2771009" cy="430887"/>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a:t>
            </a:r>
            <a:r>
              <a:rPr 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Kremlin</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193284" y="6573329"/>
            <a:ext cx="2600396"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Diveevo</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7163567" y="4576914"/>
            <a:ext cx="2735863" cy="430887"/>
          </a:xfrm>
          <a:prstGeom prst="rect">
            <a:avLst/>
          </a:prstGeom>
        </p:spPr>
        <p:txBody>
          <a:bodyPr vert="horz" wrap="square" lIns="0" tIns="0" rIns="0" bIns="0" rtlCol="0">
            <a:spAutoFit/>
          </a:bodyPr>
          <a:lstStyle/>
          <a:p>
            <a:pPr marL="13999"/>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Gorodets</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217208" y="6156287"/>
            <a:ext cx="2683709" cy="861774"/>
          </a:xfrm>
          <a:prstGeom prst="rect">
            <a:avLst/>
          </a:prstGeom>
        </p:spPr>
        <p:txBody>
          <a:bodyPr vert="horz" wrap="square" lIns="0" tIns="0" rIns="0" bIns="0" rtlCol="0">
            <a:spAutoFit/>
          </a:bodyPr>
          <a:lstStyle/>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Semionov</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Прямоугольник 3"/>
          <p:cNvSpPr/>
          <p:nvPr/>
        </p:nvSpPr>
        <p:spPr>
          <a:xfrm rot="10800000" flipV="1">
            <a:off x="1091909" y="4523511"/>
            <a:ext cx="2600248" cy="307777"/>
          </a:xfrm>
          <a:prstGeom prst="rect">
            <a:avLst/>
          </a:prstGeom>
        </p:spPr>
        <p:txBody>
          <a:bodyPr wrap="square">
            <a:spAutoFit/>
          </a:bodyPr>
          <a:lstStyle/>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terraplen</a:t>
            </a:r>
            <a:endParaRPr lang="es-ES" sz="1400" i="0" dirty="0">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endParaRPr>
          </a:p>
        </p:txBody>
      </p:sp>
      <p:pic>
        <p:nvPicPr>
          <p:cNvPr id="8" name="Рисунок 7">
            <a:extLst>
              <a:ext uri="{FF2B5EF4-FFF2-40B4-BE49-F238E27FC236}">
                <a16:creationId xmlns:a16="http://schemas.microsoft.com/office/drawing/2014/main" xmlns="" id="{9A304D13-6197-4956-90F6-BD28F62AEFF3}"/>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38270" y="2851445"/>
            <a:ext cx="2655963" cy="1607592"/>
          </a:xfrm>
          <a:prstGeom prst="rect">
            <a:avLst/>
          </a:prstGeom>
        </p:spPr>
      </p:pic>
      <p:pic>
        <p:nvPicPr>
          <p:cNvPr id="10" name="Рисунок 9">
            <a:extLst>
              <a:ext uri="{FF2B5EF4-FFF2-40B4-BE49-F238E27FC236}">
                <a16:creationId xmlns:a16="http://schemas.microsoft.com/office/drawing/2014/main" xmlns="" id="{A749E821-511E-4F77-B5E8-E331239DCEF2}"/>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165752" y="2850135"/>
            <a:ext cx="2655461" cy="1607592"/>
          </a:xfrm>
          <a:prstGeom prst="rect">
            <a:avLst/>
          </a:prstGeom>
        </p:spPr>
      </p:pic>
      <p:pic>
        <p:nvPicPr>
          <p:cNvPr id="12" name="Рисунок 11">
            <a:extLst>
              <a:ext uri="{FF2B5EF4-FFF2-40B4-BE49-F238E27FC236}">
                <a16:creationId xmlns:a16="http://schemas.microsoft.com/office/drawing/2014/main" xmlns="" id="{03CE3264-69AD-45AA-91B4-C0C09F19E1EC}"/>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152734" y="2849091"/>
            <a:ext cx="2701402" cy="1608636"/>
          </a:xfrm>
          <a:prstGeom prst="rect">
            <a:avLst/>
          </a:prstGeom>
        </p:spPr>
      </p:pic>
      <p:pic>
        <p:nvPicPr>
          <p:cNvPr id="14" name="Рисунок 13">
            <a:extLst>
              <a:ext uri="{FF2B5EF4-FFF2-40B4-BE49-F238E27FC236}">
                <a16:creationId xmlns:a16="http://schemas.microsoft.com/office/drawing/2014/main" xmlns="" id="{9DBC62A9-1067-463D-B9EA-F700FA1EA81B}"/>
              </a:ext>
            </a:extLst>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1132087" y="4917724"/>
            <a:ext cx="2662146" cy="1601436"/>
          </a:xfrm>
          <a:prstGeom prst="rect">
            <a:avLst/>
          </a:prstGeom>
        </p:spPr>
      </p:pic>
      <p:pic>
        <p:nvPicPr>
          <p:cNvPr id="16" name="Рисунок 15">
            <a:extLst>
              <a:ext uri="{FF2B5EF4-FFF2-40B4-BE49-F238E27FC236}">
                <a16:creationId xmlns:a16="http://schemas.microsoft.com/office/drawing/2014/main" xmlns="" id="{9D93A58C-5854-4180-89D0-D9FA9736CCE0}"/>
              </a:ext>
            </a:extLst>
          </p:cNvPr>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4190228" y="4875531"/>
            <a:ext cx="2630985" cy="1601436"/>
          </a:xfrm>
          <a:prstGeom prst="rect">
            <a:avLst/>
          </a:prstGeom>
        </p:spPr>
      </p:pic>
      <p:pic>
        <p:nvPicPr>
          <p:cNvPr id="23" name="Рисунок 22">
            <a:extLst>
              <a:ext uri="{FF2B5EF4-FFF2-40B4-BE49-F238E27FC236}">
                <a16:creationId xmlns:a16="http://schemas.microsoft.com/office/drawing/2014/main" xmlns="" id="{34B40D11-799F-49BF-9C27-2B16EF9E5FD7}"/>
              </a:ext>
            </a:extLst>
          </p:cNvPr>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202168" y="4875532"/>
            <a:ext cx="2651968" cy="1601435"/>
          </a:xfrm>
          <a:prstGeom prst="rect">
            <a:avLst/>
          </a:prstGeom>
        </p:spPr>
      </p:pic>
    </p:spTree>
    <p:extLst>
      <p:ext uri="{BB962C8B-B14F-4D97-AF65-F5344CB8AC3E}">
        <p14:creationId xmlns:p14="http://schemas.microsoft.com/office/powerpoint/2010/main" xmlns="" val="1171443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xmlns="" id="{4197C70C-77D7-4BF6-ADD2-5A25FC2BC6AD}"/>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2199" y="-13480"/>
            <a:ext cx="10691813" cy="7558636"/>
          </a:xfrm>
          <a:prstGeom prst="rect">
            <a:avLst/>
          </a:prstGeom>
        </p:spPr>
      </p:pic>
      <p:sp>
        <p:nvSpPr>
          <p:cNvPr id="2" name="object 2"/>
          <p:cNvSpPr/>
          <p:nvPr/>
        </p:nvSpPr>
        <p:spPr>
          <a:xfrm>
            <a:off x="6990835" y="4528805"/>
            <a:ext cx="2589889" cy="2449895"/>
          </a:xfrm>
          <a:custGeom>
            <a:avLst/>
            <a:gdLst/>
            <a:ahLst/>
            <a:cxnLst/>
            <a:rect l="l" t="t" r="r" b="b"/>
            <a:pathLst>
              <a:path w="2349500" h="2222500">
                <a:moveTo>
                  <a:pt x="1174750" y="0"/>
                </a:moveTo>
                <a:lnTo>
                  <a:pt x="1125091" y="974"/>
                </a:lnTo>
                <a:lnTo>
                  <a:pt x="1075959" y="3873"/>
                </a:lnTo>
                <a:lnTo>
                  <a:pt x="1027392" y="8658"/>
                </a:lnTo>
                <a:lnTo>
                  <a:pt x="979432" y="15289"/>
                </a:lnTo>
                <a:lnTo>
                  <a:pt x="932120" y="23729"/>
                </a:lnTo>
                <a:lnTo>
                  <a:pt x="885497" y="33938"/>
                </a:lnTo>
                <a:lnTo>
                  <a:pt x="839602" y="45879"/>
                </a:lnTo>
                <a:lnTo>
                  <a:pt x="794478" y="59512"/>
                </a:lnTo>
                <a:lnTo>
                  <a:pt x="750164" y="74799"/>
                </a:lnTo>
                <a:lnTo>
                  <a:pt x="706702" y="91702"/>
                </a:lnTo>
                <a:lnTo>
                  <a:pt x="664132" y="110182"/>
                </a:lnTo>
                <a:lnTo>
                  <a:pt x="622496" y="130200"/>
                </a:lnTo>
                <a:lnTo>
                  <a:pt x="581833" y="151717"/>
                </a:lnTo>
                <a:lnTo>
                  <a:pt x="542184" y="174696"/>
                </a:lnTo>
                <a:lnTo>
                  <a:pt x="503591" y="199098"/>
                </a:lnTo>
                <a:lnTo>
                  <a:pt x="466095" y="224884"/>
                </a:lnTo>
                <a:lnTo>
                  <a:pt x="429735" y="252015"/>
                </a:lnTo>
                <a:lnTo>
                  <a:pt x="394553" y="280453"/>
                </a:lnTo>
                <a:lnTo>
                  <a:pt x="360589" y="310160"/>
                </a:lnTo>
                <a:lnTo>
                  <a:pt x="327885" y="341096"/>
                </a:lnTo>
                <a:lnTo>
                  <a:pt x="296481" y="373224"/>
                </a:lnTo>
                <a:lnTo>
                  <a:pt x="266418" y="406504"/>
                </a:lnTo>
                <a:lnTo>
                  <a:pt x="237736" y="440898"/>
                </a:lnTo>
                <a:lnTo>
                  <a:pt x="210477" y="476368"/>
                </a:lnTo>
                <a:lnTo>
                  <a:pt x="184681" y="512875"/>
                </a:lnTo>
                <a:lnTo>
                  <a:pt x="160388" y="550380"/>
                </a:lnTo>
                <a:lnTo>
                  <a:pt x="137641" y="588845"/>
                </a:lnTo>
                <a:lnTo>
                  <a:pt x="116479" y="628231"/>
                </a:lnTo>
                <a:lnTo>
                  <a:pt x="96943" y="668500"/>
                </a:lnTo>
                <a:lnTo>
                  <a:pt x="79074" y="709613"/>
                </a:lnTo>
                <a:lnTo>
                  <a:pt x="62913" y="751531"/>
                </a:lnTo>
                <a:lnTo>
                  <a:pt x="48501" y="794217"/>
                </a:lnTo>
                <a:lnTo>
                  <a:pt x="35878" y="837630"/>
                </a:lnTo>
                <a:lnTo>
                  <a:pt x="25085" y="881734"/>
                </a:lnTo>
                <a:lnTo>
                  <a:pt x="16163" y="926489"/>
                </a:lnTo>
                <a:lnTo>
                  <a:pt x="9153" y="971856"/>
                </a:lnTo>
                <a:lnTo>
                  <a:pt x="4095" y="1017798"/>
                </a:lnTo>
                <a:lnTo>
                  <a:pt x="1030" y="1064275"/>
                </a:lnTo>
                <a:lnTo>
                  <a:pt x="0" y="1111250"/>
                </a:lnTo>
                <a:lnTo>
                  <a:pt x="1030" y="1158224"/>
                </a:lnTo>
                <a:lnTo>
                  <a:pt x="4095" y="1204701"/>
                </a:lnTo>
                <a:lnTo>
                  <a:pt x="9153" y="1250643"/>
                </a:lnTo>
                <a:lnTo>
                  <a:pt x="16163" y="1296010"/>
                </a:lnTo>
                <a:lnTo>
                  <a:pt x="25085" y="1340765"/>
                </a:lnTo>
                <a:lnTo>
                  <a:pt x="35878" y="1384869"/>
                </a:lnTo>
                <a:lnTo>
                  <a:pt x="48501" y="1428282"/>
                </a:lnTo>
                <a:lnTo>
                  <a:pt x="62913" y="1470968"/>
                </a:lnTo>
                <a:lnTo>
                  <a:pt x="79074" y="1512886"/>
                </a:lnTo>
                <a:lnTo>
                  <a:pt x="96943" y="1553999"/>
                </a:lnTo>
                <a:lnTo>
                  <a:pt x="116479" y="1594268"/>
                </a:lnTo>
                <a:lnTo>
                  <a:pt x="137641" y="1633654"/>
                </a:lnTo>
                <a:lnTo>
                  <a:pt x="160388" y="1672119"/>
                </a:lnTo>
                <a:lnTo>
                  <a:pt x="184681" y="1709624"/>
                </a:lnTo>
                <a:lnTo>
                  <a:pt x="210477" y="1746131"/>
                </a:lnTo>
                <a:lnTo>
                  <a:pt x="237736" y="1781601"/>
                </a:lnTo>
                <a:lnTo>
                  <a:pt x="266418" y="1815995"/>
                </a:lnTo>
                <a:lnTo>
                  <a:pt x="296481" y="1849275"/>
                </a:lnTo>
                <a:lnTo>
                  <a:pt x="327885" y="1881403"/>
                </a:lnTo>
                <a:lnTo>
                  <a:pt x="360589" y="1912339"/>
                </a:lnTo>
                <a:lnTo>
                  <a:pt x="394553" y="1942046"/>
                </a:lnTo>
                <a:lnTo>
                  <a:pt x="429735" y="1970484"/>
                </a:lnTo>
                <a:lnTo>
                  <a:pt x="466095" y="1997615"/>
                </a:lnTo>
                <a:lnTo>
                  <a:pt x="503591" y="2023401"/>
                </a:lnTo>
                <a:lnTo>
                  <a:pt x="542184" y="2047803"/>
                </a:lnTo>
                <a:lnTo>
                  <a:pt x="581833" y="2070782"/>
                </a:lnTo>
                <a:lnTo>
                  <a:pt x="622496" y="2092299"/>
                </a:lnTo>
                <a:lnTo>
                  <a:pt x="664132" y="2112317"/>
                </a:lnTo>
                <a:lnTo>
                  <a:pt x="706702" y="2130797"/>
                </a:lnTo>
                <a:lnTo>
                  <a:pt x="750164" y="2147700"/>
                </a:lnTo>
                <a:lnTo>
                  <a:pt x="794478" y="2162987"/>
                </a:lnTo>
                <a:lnTo>
                  <a:pt x="839602" y="2176620"/>
                </a:lnTo>
                <a:lnTo>
                  <a:pt x="885497" y="2188561"/>
                </a:lnTo>
                <a:lnTo>
                  <a:pt x="932120" y="2198770"/>
                </a:lnTo>
                <a:lnTo>
                  <a:pt x="979432" y="2207210"/>
                </a:lnTo>
                <a:lnTo>
                  <a:pt x="1027392" y="2213841"/>
                </a:lnTo>
                <a:lnTo>
                  <a:pt x="1075959" y="2218626"/>
                </a:lnTo>
                <a:lnTo>
                  <a:pt x="1125091" y="2221525"/>
                </a:lnTo>
                <a:lnTo>
                  <a:pt x="1174750" y="2222500"/>
                </a:lnTo>
                <a:lnTo>
                  <a:pt x="1224408" y="2221525"/>
                </a:lnTo>
                <a:lnTo>
                  <a:pt x="1273540" y="2218626"/>
                </a:lnTo>
                <a:lnTo>
                  <a:pt x="1322107" y="2213841"/>
                </a:lnTo>
                <a:lnTo>
                  <a:pt x="1370067" y="2207210"/>
                </a:lnTo>
                <a:lnTo>
                  <a:pt x="1417379" y="2198770"/>
                </a:lnTo>
                <a:lnTo>
                  <a:pt x="1464002" y="2188561"/>
                </a:lnTo>
                <a:lnTo>
                  <a:pt x="1509897" y="2176620"/>
                </a:lnTo>
                <a:lnTo>
                  <a:pt x="1555021" y="2162987"/>
                </a:lnTo>
                <a:lnTo>
                  <a:pt x="1599335" y="2147700"/>
                </a:lnTo>
                <a:lnTo>
                  <a:pt x="1642797" y="2130797"/>
                </a:lnTo>
                <a:lnTo>
                  <a:pt x="1685367" y="2112317"/>
                </a:lnTo>
                <a:lnTo>
                  <a:pt x="1727003" y="2092299"/>
                </a:lnTo>
                <a:lnTo>
                  <a:pt x="1767666" y="2070782"/>
                </a:lnTo>
                <a:lnTo>
                  <a:pt x="1807315" y="2047803"/>
                </a:lnTo>
                <a:lnTo>
                  <a:pt x="1845908" y="2023401"/>
                </a:lnTo>
                <a:lnTo>
                  <a:pt x="1883404" y="1997615"/>
                </a:lnTo>
                <a:lnTo>
                  <a:pt x="1919764" y="1970484"/>
                </a:lnTo>
                <a:lnTo>
                  <a:pt x="1954946" y="1942046"/>
                </a:lnTo>
                <a:lnTo>
                  <a:pt x="1988910" y="1912339"/>
                </a:lnTo>
                <a:lnTo>
                  <a:pt x="2021614" y="1881403"/>
                </a:lnTo>
                <a:lnTo>
                  <a:pt x="2053018" y="1849275"/>
                </a:lnTo>
                <a:lnTo>
                  <a:pt x="2083081" y="1815995"/>
                </a:lnTo>
                <a:lnTo>
                  <a:pt x="2111763" y="1781601"/>
                </a:lnTo>
                <a:lnTo>
                  <a:pt x="2139022" y="1746131"/>
                </a:lnTo>
                <a:lnTo>
                  <a:pt x="2164818" y="1709624"/>
                </a:lnTo>
                <a:lnTo>
                  <a:pt x="2189111" y="1672119"/>
                </a:lnTo>
                <a:lnTo>
                  <a:pt x="2211858" y="1633654"/>
                </a:lnTo>
                <a:lnTo>
                  <a:pt x="2233020" y="1594268"/>
                </a:lnTo>
                <a:lnTo>
                  <a:pt x="2252556" y="1553999"/>
                </a:lnTo>
                <a:lnTo>
                  <a:pt x="2270425" y="1512886"/>
                </a:lnTo>
                <a:lnTo>
                  <a:pt x="2286586" y="1470968"/>
                </a:lnTo>
                <a:lnTo>
                  <a:pt x="2300998" y="1428282"/>
                </a:lnTo>
                <a:lnTo>
                  <a:pt x="2313621" y="1384869"/>
                </a:lnTo>
                <a:lnTo>
                  <a:pt x="2324414" y="1340765"/>
                </a:lnTo>
                <a:lnTo>
                  <a:pt x="2333336" y="1296010"/>
                </a:lnTo>
                <a:lnTo>
                  <a:pt x="2340346" y="1250643"/>
                </a:lnTo>
                <a:lnTo>
                  <a:pt x="2345404" y="1204701"/>
                </a:lnTo>
                <a:lnTo>
                  <a:pt x="2348469" y="1158224"/>
                </a:lnTo>
                <a:lnTo>
                  <a:pt x="2349500" y="1111250"/>
                </a:lnTo>
                <a:lnTo>
                  <a:pt x="2348469" y="1064275"/>
                </a:lnTo>
                <a:lnTo>
                  <a:pt x="2345404" y="1017798"/>
                </a:lnTo>
                <a:lnTo>
                  <a:pt x="2340346" y="971856"/>
                </a:lnTo>
                <a:lnTo>
                  <a:pt x="2333336" y="926489"/>
                </a:lnTo>
                <a:lnTo>
                  <a:pt x="2324414" y="881734"/>
                </a:lnTo>
                <a:lnTo>
                  <a:pt x="2313621" y="837630"/>
                </a:lnTo>
                <a:lnTo>
                  <a:pt x="2300998" y="794217"/>
                </a:lnTo>
                <a:lnTo>
                  <a:pt x="2286586" y="751531"/>
                </a:lnTo>
                <a:lnTo>
                  <a:pt x="2270425" y="709613"/>
                </a:lnTo>
                <a:lnTo>
                  <a:pt x="2252556" y="668500"/>
                </a:lnTo>
                <a:lnTo>
                  <a:pt x="2233020" y="628231"/>
                </a:lnTo>
                <a:lnTo>
                  <a:pt x="2211858" y="588845"/>
                </a:lnTo>
                <a:lnTo>
                  <a:pt x="2189111" y="550380"/>
                </a:lnTo>
                <a:lnTo>
                  <a:pt x="2164818" y="512875"/>
                </a:lnTo>
                <a:lnTo>
                  <a:pt x="2139022" y="476368"/>
                </a:lnTo>
                <a:lnTo>
                  <a:pt x="2111763" y="440898"/>
                </a:lnTo>
                <a:lnTo>
                  <a:pt x="2083081" y="406504"/>
                </a:lnTo>
                <a:lnTo>
                  <a:pt x="2053018" y="373224"/>
                </a:lnTo>
                <a:lnTo>
                  <a:pt x="2021614" y="341096"/>
                </a:lnTo>
                <a:lnTo>
                  <a:pt x="1988910" y="310160"/>
                </a:lnTo>
                <a:lnTo>
                  <a:pt x="1954946" y="280453"/>
                </a:lnTo>
                <a:lnTo>
                  <a:pt x="1919764" y="252015"/>
                </a:lnTo>
                <a:lnTo>
                  <a:pt x="1883404" y="224884"/>
                </a:lnTo>
                <a:lnTo>
                  <a:pt x="1845908" y="199098"/>
                </a:lnTo>
                <a:lnTo>
                  <a:pt x="1807315" y="174696"/>
                </a:lnTo>
                <a:lnTo>
                  <a:pt x="1767666" y="151717"/>
                </a:lnTo>
                <a:lnTo>
                  <a:pt x="1727003" y="130200"/>
                </a:lnTo>
                <a:lnTo>
                  <a:pt x="1685367" y="110182"/>
                </a:lnTo>
                <a:lnTo>
                  <a:pt x="1642797" y="91702"/>
                </a:lnTo>
                <a:lnTo>
                  <a:pt x="1599335" y="74799"/>
                </a:lnTo>
                <a:lnTo>
                  <a:pt x="1555021" y="59512"/>
                </a:lnTo>
                <a:lnTo>
                  <a:pt x="1509897" y="45879"/>
                </a:lnTo>
                <a:lnTo>
                  <a:pt x="1464002" y="33938"/>
                </a:lnTo>
                <a:lnTo>
                  <a:pt x="1417379" y="23729"/>
                </a:lnTo>
                <a:lnTo>
                  <a:pt x="1370067" y="15289"/>
                </a:lnTo>
                <a:lnTo>
                  <a:pt x="1322107" y="8658"/>
                </a:lnTo>
                <a:lnTo>
                  <a:pt x="1273540" y="3873"/>
                </a:lnTo>
                <a:lnTo>
                  <a:pt x="1224408" y="974"/>
                </a:lnTo>
                <a:lnTo>
                  <a:pt x="1174750" y="0"/>
                </a:lnTo>
                <a:close/>
              </a:path>
            </a:pathLst>
          </a:custGeom>
          <a:solidFill>
            <a:srgbClr val="0000AF"/>
          </a:solidFill>
        </p:spPr>
        <p:txBody>
          <a:bodyPr wrap="square" lIns="0" tIns="0" rIns="0" bIns="0" rtlCol="0"/>
          <a:lstStyle/>
          <a:p>
            <a:endParaRPr sz="1984" dirty="0"/>
          </a:p>
        </p:txBody>
      </p:sp>
      <p:sp>
        <p:nvSpPr>
          <p:cNvPr id="3" name="object 3"/>
          <p:cNvSpPr txBox="1">
            <a:spLocks noGrp="1"/>
          </p:cNvSpPr>
          <p:nvPr>
            <p:ph type="title"/>
          </p:nvPr>
        </p:nvSpPr>
        <p:spPr>
          <a:xfrm>
            <a:off x="1132087" y="739993"/>
            <a:ext cx="7314686" cy="369332"/>
          </a:xfrm>
          <a:prstGeom prst="rect">
            <a:avLst/>
          </a:prstGeom>
        </p:spPr>
        <p:txBody>
          <a:bodyPr vert="horz" wrap="square" lIns="0" tIns="0" rIns="0" bIns="0" rtlCol="0" anchor="ctr">
            <a:spAutoFit/>
          </a:bodyPr>
          <a:lstStyle/>
          <a:p>
            <a:pPr lvl="0" defTabSz="914400" eaLnBrk="0" fontAlgn="base" hangingPunct="0">
              <a:lnSpc>
                <a:spcPct val="100000"/>
              </a:lnSpc>
              <a:spcAft>
                <a:spcPct val="0"/>
              </a:spcAft>
            </a:pPr>
            <a:r>
              <a:rPr lang="es-ES" altLang="ru-RU" sz="2400" b="1" dirty="0">
                <a:solidFill>
                  <a:srgbClr val="212121"/>
                </a:solidFill>
                <a:latin typeface="Verdana" panose="020B0604030504040204" pitchFamily="34" charset="0"/>
                <a:ea typeface="Verdana" panose="020B0604030504040204" pitchFamily="34" charset="0"/>
                <a:cs typeface="Verdana" panose="020B0604030504040204" pitchFamily="34" charset="0"/>
              </a:rPr>
              <a:t>RUTAS DE TRANSPORTE DEL PAÍS</a:t>
            </a:r>
            <a:r>
              <a:rPr lang="es-ES" altLang="ru-RU" sz="2400" b="1" dirty="0">
                <a:latin typeface="Verdana" panose="020B0604030504040204" pitchFamily="34" charset="0"/>
                <a:ea typeface="Verdana" panose="020B0604030504040204" pitchFamily="34" charset="0"/>
                <a:cs typeface="Verdana" panose="020B0604030504040204" pitchFamily="34" charset="0"/>
              </a:rPr>
              <a:t> </a:t>
            </a:r>
          </a:p>
        </p:txBody>
      </p:sp>
      <p:sp>
        <p:nvSpPr>
          <p:cNvPr id="55" name="object 55"/>
          <p:cNvSpPr txBox="1"/>
          <p:nvPr/>
        </p:nvSpPr>
        <p:spPr>
          <a:xfrm>
            <a:off x="1116471" y="2366620"/>
            <a:ext cx="2579122" cy="1723549"/>
          </a:xfrm>
          <a:prstGeom prst="rect">
            <a:avLst/>
          </a:prstGeom>
        </p:spPr>
        <p:txBody>
          <a:bodyPr vert="horz" wrap="square" lIns="0" tIns="0" rIns="0" bIns="0" rtlCol="0">
            <a:spAutoFit/>
          </a:bodyPr>
          <a:lstStyle/>
          <a:p>
            <a:pPr marL="13999"/>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TRANSPORTE AÉREO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Más de 200 aeropuertos activos en el país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precios comienzan en € 13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Rutas al aeropuerto - trenes, autobuses de enlace, transporte público de la ciudad o taxi</a:t>
            </a:r>
            <a:endParaRPr lang="en-U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9" name="object 59"/>
          <p:cNvSpPr/>
          <p:nvPr/>
        </p:nvSpPr>
        <p:spPr>
          <a:xfrm>
            <a:off x="1146086" y="4304814"/>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60" name="object 60"/>
          <p:cNvSpPr/>
          <p:nvPr/>
        </p:nvSpPr>
        <p:spPr>
          <a:xfrm>
            <a:off x="4071961" y="5541976"/>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61" name="object 61"/>
          <p:cNvSpPr/>
          <p:nvPr/>
        </p:nvSpPr>
        <p:spPr>
          <a:xfrm>
            <a:off x="7025834" y="4395811"/>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62" name="object 62"/>
          <p:cNvSpPr txBox="1"/>
          <p:nvPr/>
        </p:nvSpPr>
        <p:spPr>
          <a:xfrm>
            <a:off x="4058248" y="2417945"/>
            <a:ext cx="2755207" cy="2277547"/>
          </a:xfrm>
          <a:prstGeom prst="rect">
            <a:avLst/>
          </a:prstGeom>
        </p:spPr>
        <p:txBody>
          <a:bodyPr vert="horz" wrap="square" lIns="0" tIns="0" rIns="0" bIns="0" rtlCol="0">
            <a:spAutoFit/>
          </a:bodyPr>
          <a:lstStyle/>
          <a:p>
            <a:pPr marL="13999"/>
            <a:r>
              <a:rPr lang="es-E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FERROCARRILES</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longitud total de los ferrocarriles - 85.3 mil km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Líneas de tránsito rápido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Rutas nocturnas: por la mañana, ya estás en la ciudad de destino Los precios comienzan en € 7,5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ferrocarril que une Europa con Asia: el Ferrocarril Transiberiano (Moscú a Vladivostok) (9288,2 km)</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3" name="object 63"/>
          <p:cNvSpPr txBox="1"/>
          <p:nvPr/>
        </p:nvSpPr>
        <p:spPr>
          <a:xfrm>
            <a:off x="4071961" y="2757881"/>
            <a:ext cx="2167807" cy="169598"/>
          </a:xfrm>
          <a:prstGeom prst="rect">
            <a:avLst/>
          </a:prstGeom>
        </p:spPr>
        <p:txBody>
          <a:bodyPr vert="horz" wrap="square" lIns="0" tIns="0" rIns="0" bIns="0" rtlCol="0">
            <a:spAutoFit/>
          </a:bodyPr>
          <a:lstStyle/>
          <a:p>
            <a:pPr marL="13999"/>
            <a:endParaRPr sz="1102" dirty="0">
              <a:latin typeface="Arial"/>
              <a:cs typeface="Arial"/>
            </a:endParaRPr>
          </a:p>
        </p:txBody>
      </p:sp>
      <p:sp>
        <p:nvSpPr>
          <p:cNvPr id="64" name="object 64"/>
          <p:cNvSpPr txBox="1"/>
          <p:nvPr/>
        </p:nvSpPr>
        <p:spPr>
          <a:xfrm>
            <a:off x="4071961" y="3261860"/>
            <a:ext cx="1241747" cy="169598"/>
          </a:xfrm>
          <a:prstGeom prst="rect">
            <a:avLst/>
          </a:prstGeom>
        </p:spPr>
        <p:txBody>
          <a:bodyPr vert="horz" wrap="square" lIns="0" tIns="0" rIns="0" bIns="0" rtlCol="0">
            <a:spAutoFit/>
          </a:bodyPr>
          <a:lstStyle/>
          <a:p>
            <a:pPr marL="13999"/>
            <a:endParaRPr sz="1102" dirty="0">
              <a:latin typeface="Arial"/>
              <a:cs typeface="Arial"/>
            </a:endParaRPr>
          </a:p>
        </p:txBody>
      </p:sp>
      <p:sp>
        <p:nvSpPr>
          <p:cNvPr id="65" name="object 65"/>
          <p:cNvSpPr txBox="1"/>
          <p:nvPr/>
        </p:nvSpPr>
        <p:spPr>
          <a:xfrm>
            <a:off x="4071961" y="3597845"/>
            <a:ext cx="2455494" cy="169598"/>
          </a:xfrm>
          <a:prstGeom prst="rect">
            <a:avLst/>
          </a:prstGeom>
        </p:spPr>
        <p:txBody>
          <a:bodyPr vert="horz" wrap="square" lIns="0" tIns="0" rIns="0" bIns="0" rtlCol="0">
            <a:spAutoFit/>
          </a:bodyPr>
          <a:lstStyle/>
          <a:p>
            <a:pPr marL="13999" marR="5600"/>
            <a:endParaRPr sz="1102" dirty="0">
              <a:latin typeface="Arial"/>
              <a:cs typeface="Arial"/>
            </a:endParaRPr>
          </a:p>
        </p:txBody>
      </p:sp>
      <p:sp>
        <p:nvSpPr>
          <p:cNvPr id="66" name="object 66"/>
          <p:cNvSpPr txBox="1"/>
          <p:nvPr/>
        </p:nvSpPr>
        <p:spPr>
          <a:xfrm>
            <a:off x="4071961" y="4101824"/>
            <a:ext cx="1560233" cy="169598"/>
          </a:xfrm>
          <a:prstGeom prst="rect">
            <a:avLst/>
          </a:prstGeom>
        </p:spPr>
        <p:txBody>
          <a:bodyPr vert="horz" wrap="square" lIns="0" tIns="0" rIns="0" bIns="0" rtlCol="0">
            <a:spAutoFit/>
          </a:bodyPr>
          <a:lstStyle/>
          <a:p>
            <a:pPr marL="13999"/>
            <a:endParaRPr sz="1102" dirty="0">
              <a:latin typeface="Arial"/>
              <a:cs typeface="Arial"/>
            </a:endParaRPr>
          </a:p>
        </p:txBody>
      </p:sp>
      <p:sp>
        <p:nvSpPr>
          <p:cNvPr id="67" name="object 67"/>
          <p:cNvSpPr txBox="1"/>
          <p:nvPr/>
        </p:nvSpPr>
        <p:spPr>
          <a:xfrm>
            <a:off x="4071961" y="4437809"/>
            <a:ext cx="2519892" cy="169598"/>
          </a:xfrm>
          <a:prstGeom prst="rect">
            <a:avLst/>
          </a:prstGeom>
        </p:spPr>
        <p:txBody>
          <a:bodyPr vert="horz" wrap="square" lIns="0" tIns="0" rIns="0" bIns="0" rtlCol="0">
            <a:spAutoFit/>
          </a:bodyPr>
          <a:lstStyle/>
          <a:p>
            <a:pPr marL="13999" marR="5600"/>
            <a:endParaRPr sz="1102" dirty="0">
              <a:latin typeface="Arial"/>
              <a:cs typeface="Arial"/>
            </a:endParaRPr>
          </a:p>
        </p:txBody>
      </p:sp>
      <p:sp>
        <p:nvSpPr>
          <p:cNvPr id="68" name="object 68"/>
          <p:cNvSpPr txBox="1"/>
          <p:nvPr/>
        </p:nvSpPr>
        <p:spPr>
          <a:xfrm>
            <a:off x="4071961" y="5708660"/>
            <a:ext cx="2916409" cy="800219"/>
          </a:xfrm>
          <a:prstGeom prst="rect">
            <a:avLst/>
          </a:prstGeom>
        </p:spPr>
        <p:txBody>
          <a:bodyPr vert="horz" wrap="square" lIns="0" tIns="0" rIns="0" bIns="0" rtlCol="0">
            <a:spAutoFit/>
          </a:bodyPr>
          <a:lstStyle/>
          <a:p>
            <a:pPr lvl="0" defTabSz="914400" eaLnBrk="0" fontAlgn="base" hangingPunct="0">
              <a:spcBef>
                <a:spcPct val="0"/>
              </a:spcBef>
              <a:spcAft>
                <a:spcPct val="0"/>
              </a:spcAft>
            </a:pPr>
            <a:r>
              <a:rPr lang="es-ES" altLang="ru-RU"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TRANSPORTE RÍO </a:t>
            </a:r>
          </a:p>
          <a:p>
            <a:pPr marL="171450" lvl="0" indent="-171450" defTabSz="914400" eaLnBrk="0" fontAlgn="base" hangingPunct="0">
              <a:spcBef>
                <a:spcPct val="0"/>
              </a:spcBef>
              <a:spcAft>
                <a:spcPct val="0"/>
              </a:spcAft>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Rutas de navegación interurbana </a:t>
            </a:r>
          </a:p>
          <a:p>
            <a:pPr marL="171450" lvl="0" indent="-171450" defTabSz="914400" eaLnBrk="0" fontAlgn="base" hangingPunct="0">
              <a:spcBef>
                <a:spcPct val="0"/>
              </a:spcBef>
              <a:spcAft>
                <a:spcPct val="0"/>
              </a:spcAft>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precios comienzan en € 4 </a:t>
            </a:r>
          </a:p>
          <a:p>
            <a:pPr marL="13999"/>
            <a:endPar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9" name="object 69"/>
          <p:cNvSpPr txBox="1"/>
          <p:nvPr/>
        </p:nvSpPr>
        <p:spPr>
          <a:xfrm>
            <a:off x="4071961" y="5781751"/>
            <a:ext cx="1755525" cy="169598"/>
          </a:xfrm>
          <a:prstGeom prst="rect">
            <a:avLst/>
          </a:prstGeom>
        </p:spPr>
        <p:txBody>
          <a:bodyPr vert="horz" wrap="square" lIns="0" tIns="0" rIns="0" bIns="0" rtlCol="0">
            <a:spAutoFit/>
          </a:bodyPr>
          <a:lstStyle/>
          <a:p>
            <a:pPr marL="13999"/>
            <a:endParaRPr sz="1102" dirty="0">
              <a:latin typeface="Arial"/>
              <a:cs typeface="Arial"/>
            </a:endParaRPr>
          </a:p>
        </p:txBody>
      </p:sp>
      <p:sp>
        <p:nvSpPr>
          <p:cNvPr id="70" name="object 70"/>
          <p:cNvSpPr txBox="1"/>
          <p:nvPr/>
        </p:nvSpPr>
        <p:spPr>
          <a:xfrm>
            <a:off x="4071961" y="6117737"/>
            <a:ext cx="1443338" cy="169598"/>
          </a:xfrm>
          <a:prstGeom prst="rect">
            <a:avLst/>
          </a:prstGeom>
        </p:spPr>
        <p:txBody>
          <a:bodyPr vert="horz" wrap="square" lIns="0" tIns="0" rIns="0" bIns="0" rtlCol="0">
            <a:spAutoFit/>
          </a:bodyPr>
          <a:lstStyle/>
          <a:p>
            <a:pPr marL="13999"/>
            <a:endParaRPr sz="1102" dirty="0">
              <a:latin typeface="Arial"/>
              <a:cs typeface="Arial"/>
            </a:endParaRPr>
          </a:p>
        </p:txBody>
      </p:sp>
      <p:sp>
        <p:nvSpPr>
          <p:cNvPr id="71" name="object 71"/>
          <p:cNvSpPr txBox="1"/>
          <p:nvPr/>
        </p:nvSpPr>
        <p:spPr>
          <a:xfrm>
            <a:off x="7011834" y="2421896"/>
            <a:ext cx="3045128" cy="2154436"/>
          </a:xfrm>
          <a:prstGeom prst="rect">
            <a:avLst/>
          </a:prstGeom>
        </p:spPr>
        <p:txBody>
          <a:bodyPr vert="horz" wrap="square" lIns="0" tIns="0" rIns="0" bIns="0" rtlCol="0">
            <a:spAutoFit/>
          </a:bodyPr>
          <a:lstStyle/>
          <a:p>
            <a:pPr marL="13999"/>
            <a:r>
              <a:rPr lang="es-ES" altLang="ru-RU"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RÍO VOYAGES </a:t>
            </a:r>
          </a:p>
          <a:p>
            <a:pPr marL="185449" indent="-171450">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Desde un viaje de fin de semana a viajes de 23 días desde Moscú a Rostov del Don </a:t>
            </a:r>
          </a:p>
          <a:p>
            <a:pPr marL="185449" indent="-171450">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 viaje de fin de semana desde Moscú - desde 140 € </a:t>
            </a:r>
          </a:p>
          <a:p>
            <a:pPr marL="185449" indent="-171450">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viaje de Moscú a Astrakhan (18 a 21 días) - a partir de € 714 </a:t>
            </a:r>
          </a:p>
          <a:p>
            <a:pPr marL="13999"/>
            <a:endPar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5" name="object 75"/>
          <p:cNvSpPr txBox="1"/>
          <p:nvPr/>
        </p:nvSpPr>
        <p:spPr>
          <a:xfrm>
            <a:off x="1132088" y="5277773"/>
            <a:ext cx="2615240" cy="984885"/>
          </a:xfrm>
          <a:prstGeom prst="rect">
            <a:avLst/>
          </a:prstGeom>
        </p:spPr>
        <p:txBody>
          <a:bodyPr vert="horz" wrap="square" lIns="0" tIns="0" rIns="0" bIns="0" rtlCol="0">
            <a:spAutoFit/>
          </a:bodyPr>
          <a:lstStyle/>
          <a:p>
            <a:pPr marL="13999"/>
            <a:r>
              <a:rPr lang="es-ES" sz="1400" dirty="0">
                <a:solidFill>
                  <a:schemeClr val="bg2">
                    <a:lumMod val="25000"/>
                  </a:schemeClr>
                </a:solidFill>
              </a:rPr>
              <a:t/>
            </a:r>
            <a:br>
              <a:rPr lang="es-ES" sz="1400" dirty="0">
                <a:solidFill>
                  <a:schemeClr val="bg2">
                    <a:lumMod val="25000"/>
                  </a:schemeClr>
                </a:solidFill>
              </a:rPr>
            </a:br>
            <a:r>
              <a:rPr lang="es-E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TOURS EN BUS </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Longitud - a partir de una hora</a:t>
            </a:r>
          </a:p>
          <a:p>
            <a:pPr marL="185449"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Los precios comienzan en </a:t>
            </a:r>
          </a:p>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€ 12</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8" name="object 78"/>
          <p:cNvSpPr txBox="1"/>
          <p:nvPr/>
        </p:nvSpPr>
        <p:spPr>
          <a:xfrm>
            <a:off x="7165750" y="4682447"/>
            <a:ext cx="1796823" cy="423770"/>
          </a:xfrm>
          <a:prstGeom prst="rect">
            <a:avLst/>
          </a:prstGeom>
        </p:spPr>
        <p:txBody>
          <a:bodyPr vert="horz" wrap="square" lIns="0" tIns="0" rIns="0" bIns="0" rtlCol="0">
            <a:spAutoFit/>
          </a:bodyPr>
          <a:lstStyle/>
          <a:p>
            <a:pPr marL="13999" marR="5600" indent="545969" algn="ctr">
              <a:lnSpc>
                <a:spcPct val="101800"/>
              </a:lnSpc>
            </a:pP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M</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OSC</a:t>
            </a: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U</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a:t>
            </a:r>
            <a:endPar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endParaRPr>
          </a:p>
          <a:p>
            <a:pPr marL="13999" marR="5600" indent="545969" algn="ctr">
              <a:lnSpc>
                <a:spcPct val="101800"/>
              </a:lnSpc>
            </a:pP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S</a:t>
            </a:r>
            <a:r>
              <a:rPr lang="en-US" sz="900" b="1" spc="-110" dirty="0">
                <a:solidFill>
                  <a:srgbClr val="FFFFFF"/>
                </a:solidFill>
                <a:latin typeface="Verdana" panose="020B0604030504040204" pitchFamily="34" charset="0"/>
                <a:ea typeface="Verdana" panose="020B0604030504040204" pitchFamily="34" charset="0"/>
                <a:cs typeface="Verdana" panose="020B0604030504040204" pitchFamily="34" charset="0"/>
              </a:rPr>
              <a:t>AN PETERSBURGO </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a:t>
            </a: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 MOS</a:t>
            </a:r>
            <a:r>
              <a:rPr lang="en-US" sz="900" b="1" dirty="0">
                <a:solidFill>
                  <a:srgbClr val="FFFFFF"/>
                </a:solidFill>
                <a:latin typeface="Verdana" panose="020B0604030504040204" pitchFamily="34" charset="0"/>
                <a:ea typeface="Verdana" panose="020B0604030504040204" pitchFamily="34" charset="0"/>
                <a:cs typeface="Verdana" panose="020B0604030504040204" pitchFamily="34" charset="0"/>
              </a:rPr>
              <a:t>CU</a:t>
            </a:r>
            <a:endParaRPr sz="900" dirty="0">
              <a:latin typeface="Verdana" panose="020B0604030504040204" pitchFamily="34" charset="0"/>
              <a:ea typeface="Verdana" panose="020B0604030504040204" pitchFamily="34" charset="0"/>
              <a:cs typeface="Verdana" panose="020B0604030504040204" pitchFamily="34" charset="0"/>
            </a:endParaRPr>
          </a:p>
        </p:txBody>
      </p:sp>
      <p:sp>
        <p:nvSpPr>
          <p:cNvPr id="79" name="object 79"/>
          <p:cNvSpPr txBox="1"/>
          <p:nvPr/>
        </p:nvSpPr>
        <p:spPr>
          <a:xfrm>
            <a:off x="7315901" y="5237835"/>
            <a:ext cx="1940317" cy="138499"/>
          </a:xfrm>
          <a:prstGeom prst="rect">
            <a:avLst/>
          </a:prstGeom>
        </p:spPr>
        <p:txBody>
          <a:bodyPr vert="horz" wrap="square" lIns="0" tIns="0" rIns="0" bIns="0" rtlCol="0">
            <a:spAutoFit/>
          </a:bodyPr>
          <a:lstStyle/>
          <a:p>
            <a:pPr marL="13999" algn="ctr"/>
            <a:r>
              <a:rPr lang="en-US" sz="900" b="1" spc="-6" dirty="0">
                <a:solidFill>
                  <a:srgbClr val="FFFFFF"/>
                </a:solidFill>
                <a:latin typeface="Verdana" panose="020B0604030504040204" pitchFamily="34" charset="0"/>
                <a:ea typeface="Verdana" panose="020B0604030504040204" pitchFamily="34" charset="0"/>
                <a:cs typeface="Verdana" panose="020B0604030504040204" pitchFamily="34" charset="0"/>
              </a:rPr>
              <a:t>En avion</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40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min</a:t>
            </a:r>
            <a:r>
              <a:rPr lang="en-US" sz="900" dirty="0">
                <a:solidFill>
                  <a:srgbClr val="FFFFFF"/>
                </a:solidFill>
                <a:latin typeface="Verdana" panose="020B0604030504040204" pitchFamily="34" charset="0"/>
                <a:ea typeface="Verdana" panose="020B0604030504040204" pitchFamily="34" charset="0"/>
                <a:cs typeface="Verdana" panose="020B0604030504040204" pitchFamily="34" charset="0"/>
              </a:rPr>
              <a:t> por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40</a:t>
            </a:r>
            <a:r>
              <a:rPr sz="900" spc="-99"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eur</a:t>
            </a:r>
            <a:endParaRPr sz="900" dirty="0">
              <a:latin typeface="Verdana" panose="020B0604030504040204" pitchFamily="34" charset="0"/>
              <a:ea typeface="Verdana" panose="020B0604030504040204" pitchFamily="34" charset="0"/>
              <a:cs typeface="Verdana" panose="020B0604030504040204" pitchFamily="34" charset="0"/>
            </a:endParaRPr>
          </a:p>
        </p:txBody>
      </p:sp>
      <p:sp>
        <p:nvSpPr>
          <p:cNvPr id="80" name="object 80"/>
          <p:cNvSpPr txBox="1"/>
          <p:nvPr/>
        </p:nvSpPr>
        <p:spPr>
          <a:xfrm>
            <a:off x="7165750" y="5529059"/>
            <a:ext cx="2375953" cy="423770"/>
          </a:xfrm>
          <a:prstGeom prst="rect">
            <a:avLst/>
          </a:prstGeom>
        </p:spPr>
        <p:txBody>
          <a:bodyPr vert="horz" wrap="square" lIns="0" tIns="0" rIns="0" bIns="0" rtlCol="0">
            <a:spAutoFit/>
          </a:bodyPr>
          <a:lstStyle/>
          <a:p>
            <a:pPr marL="13999" marR="5600" indent="164491" algn="ctr">
              <a:lnSpc>
                <a:spcPct val="101800"/>
              </a:lnSpc>
            </a:pPr>
            <a:r>
              <a:rPr lang="en-US" sz="900" b="1" spc="-6" dirty="0">
                <a:solidFill>
                  <a:srgbClr val="FFFFFF"/>
                </a:solidFill>
                <a:latin typeface="Verdana" panose="020B0604030504040204" pitchFamily="34" charset="0"/>
                <a:ea typeface="Verdana" panose="020B0604030504040204" pitchFamily="34" charset="0"/>
                <a:cs typeface="Verdana" panose="020B0604030504040204" pitchFamily="34" charset="0"/>
              </a:rPr>
              <a:t>En tren</a:t>
            </a:r>
            <a:r>
              <a:rPr sz="900" b="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lang="en-US" sz="900" dirty="0">
                <a:solidFill>
                  <a:srgbClr val="FFFFFF"/>
                </a:solidFill>
                <a:latin typeface="Verdana" panose="020B0604030504040204" pitchFamily="34" charset="0"/>
                <a:ea typeface="Verdana" panose="020B0604030504040204" pitchFamily="34" charset="0"/>
                <a:cs typeface="Verdana" panose="020B0604030504040204" pitchFamily="34" charset="0"/>
              </a:rPr>
              <a:t>una noche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(8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ho</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ras</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lang="en-US" sz="900" spc="-6" dirty="0" err="1">
                <a:solidFill>
                  <a:srgbClr val="FFFFFF"/>
                </a:solidFill>
                <a:latin typeface="Verdana" panose="020B0604030504040204" pitchFamily="34" charset="0"/>
                <a:ea typeface="Verdana" panose="020B0604030504040204" pitchFamily="34" charset="0"/>
                <a:cs typeface="Verdana" panose="020B0604030504040204" pitchFamily="34" charset="0"/>
              </a:rPr>
              <a:t>p</a:t>
            </a:r>
            <a:r>
              <a:rPr lang="en-US" sz="900" dirty="0" err="1">
                <a:solidFill>
                  <a:srgbClr val="FFFFFF"/>
                </a:solidFill>
                <a:latin typeface="Verdana" panose="020B0604030504040204" pitchFamily="34" charset="0"/>
                <a:ea typeface="Verdana" panose="020B0604030504040204" pitchFamily="34" charset="0"/>
                <a:cs typeface="Verdana" panose="020B0604030504040204" pitchFamily="34" charset="0"/>
              </a:rPr>
              <a:t>or</a:t>
            </a:r>
            <a:r>
              <a:rPr lang="en-US" sz="900"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45 </a:t>
            </a:r>
            <a:r>
              <a:rPr sz="900" spc="-6" dirty="0" err="1">
                <a:solidFill>
                  <a:srgbClr val="FFFFFF"/>
                </a:solidFill>
                <a:latin typeface="Verdana" panose="020B0604030504040204" pitchFamily="34" charset="0"/>
                <a:ea typeface="Verdana" panose="020B0604030504040204" pitchFamily="34" charset="0"/>
                <a:cs typeface="Verdana" panose="020B0604030504040204" pitchFamily="34" charset="0"/>
              </a:rPr>
              <a:t>eur</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 o</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 en el tren de </a:t>
            </a:r>
            <a:r>
              <a:rPr lang="en-US" sz="900" spc="-6" dirty="0" err="1">
                <a:solidFill>
                  <a:srgbClr val="FFFFFF"/>
                </a:solidFill>
                <a:latin typeface="Verdana" panose="020B0604030504040204" pitchFamily="34" charset="0"/>
                <a:ea typeface="Verdana" panose="020B0604030504040204" pitchFamily="34" charset="0"/>
                <a:cs typeface="Verdana" panose="020B0604030504040204" pitchFamily="34" charset="0"/>
              </a:rPr>
              <a:t>alta</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lang="en-US" sz="900" spc="-6" dirty="0" err="1">
                <a:solidFill>
                  <a:srgbClr val="FFFFFF"/>
                </a:solidFill>
                <a:latin typeface="Verdana" panose="020B0604030504040204" pitchFamily="34" charset="0"/>
                <a:ea typeface="Verdana" panose="020B0604030504040204" pitchFamily="34" charset="0"/>
                <a:cs typeface="Verdana" panose="020B0604030504040204" pitchFamily="34" charset="0"/>
              </a:rPr>
              <a:t>velocidad</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dirty="0" err="1">
                <a:solidFill>
                  <a:srgbClr val="FFFFFF"/>
                </a:solidFill>
                <a:latin typeface="Verdana" panose="020B0604030504040204" pitchFamily="34" charset="0"/>
                <a:ea typeface="Verdana" panose="020B0604030504040204" pitchFamily="34" charset="0"/>
                <a:cs typeface="Verdana" panose="020B0604030504040204" pitchFamily="34" charset="0"/>
              </a:rPr>
              <a:t>Sapsan</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 4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ho</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ras </a:t>
            </a:r>
            <a:r>
              <a:rPr lang="en-US" sz="900" dirty="0">
                <a:solidFill>
                  <a:srgbClr val="FFFFFF"/>
                </a:solidFill>
                <a:latin typeface="Verdana" panose="020B0604030504040204" pitchFamily="34" charset="0"/>
                <a:ea typeface="Verdana" panose="020B0604030504040204" pitchFamily="34" charset="0"/>
                <a:cs typeface="Verdana" panose="020B0604030504040204" pitchFamily="34" charset="0"/>
              </a:rPr>
              <a:t>por</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55</a:t>
            </a:r>
            <a:r>
              <a:rPr sz="900" spc="-88"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eur</a:t>
            </a:r>
            <a:endParaRPr sz="900" dirty="0">
              <a:latin typeface="Verdana" panose="020B0604030504040204" pitchFamily="34" charset="0"/>
              <a:ea typeface="Verdana" panose="020B0604030504040204" pitchFamily="34" charset="0"/>
              <a:cs typeface="Verdana" panose="020B0604030504040204" pitchFamily="34" charset="0"/>
            </a:endParaRPr>
          </a:p>
        </p:txBody>
      </p:sp>
      <p:sp>
        <p:nvSpPr>
          <p:cNvPr id="81" name="object 81"/>
          <p:cNvSpPr txBox="1"/>
          <p:nvPr/>
        </p:nvSpPr>
        <p:spPr>
          <a:xfrm>
            <a:off x="7273441" y="6130934"/>
            <a:ext cx="1982650" cy="282513"/>
          </a:xfrm>
          <a:prstGeom prst="rect">
            <a:avLst/>
          </a:prstGeom>
        </p:spPr>
        <p:txBody>
          <a:bodyPr vert="horz" wrap="square" lIns="0" tIns="0" rIns="0" bIns="0" rtlCol="0">
            <a:spAutoFit/>
          </a:bodyPr>
          <a:lstStyle/>
          <a:p>
            <a:pPr marL="303783" marR="5600" indent="-290484" algn="ctr">
              <a:lnSpc>
                <a:spcPct val="101800"/>
              </a:lnSpc>
            </a:pPr>
            <a:r>
              <a:rPr lang="en-US" sz="900" b="1" spc="-11" dirty="0">
                <a:solidFill>
                  <a:srgbClr val="FFFFFF"/>
                </a:solidFill>
                <a:latin typeface="Verdana" panose="020B0604030504040204" pitchFamily="34" charset="0"/>
                <a:ea typeface="Verdana" panose="020B0604030504040204" pitchFamily="34" charset="0"/>
                <a:cs typeface="Verdana" panose="020B0604030504040204" pitchFamily="34" charset="0"/>
              </a:rPr>
              <a:t>En el barco </a:t>
            </a:r>
            <a:r>
              <a:rPr sz="900" b="1" spc="-6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a:t>
            </a:r>
            <a:r>
              <a:rPr sz="900" spc="-6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17" dirty="0">
                <a:solidFill>
                  <a:srgbClr val="FFFFFF"/>
                </a:solidFill>
                <a:latin typeface="Verdana" panose="020B0604030504040204" pitchFamily="34" charset="0"/>
                <a:ea typeface="Verdana" panose="020B0604030504040204" pitchFamily="34" charset="0"/>
                <a:cs typeface="Verdana" panose="020B0604030504040204" pitchFamily="34" charset="0"/>
              </a:rPr>
              <a:t>6-8</a:t>
            </a:r>
            <a:r>
              <a:rPr sz="900" spc="-61"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17" dirty="0" err="1">
                <a:solidFill>
                  <a:srgbClr val="FFFFFF"/>
                </a:solidFill>
                <a:latin typeface="Verdana" panose="020B0604030504040204" pitchFamily="34" charset="0"/>
                <a:ea typeface="Verdana" panose="020B0604030504040204" pitchFamily="34" charset="0"/>
                <a:cs typeface="Verdana" panose="020B0604030504040204" pitchFamily="34" charset="0"/>
              </a:rPr>
              <a:t>d</a:t>
            </a:r>
            <a:r>
              <a:rPr lang="en-US" sz="900" spc="-17" dirty="0" err="1">
                <a:solidFill>
                  <a:srgbClr val="FFFFFF"/>
                </a:solidFill>
                <a:latin typeface="Verdana" panose="020B0604030504040204" pitchFamily="34" charset="0"/>
                <a:ea typeface="Verdana" panose="020B0604030504040204" pitchFamily="34" charset="0"/>
                <a:cs typeface="Verdana" panose="020B0604030504040204" pitchFamily="34" charset="0"/>
              </a:rPr>
              <a:t>ias</a:t>
            </a:r>
            <a:r>
              <a:rPr lang="en-US" sz="900" spc="-17"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22" dirty="0">
                <a:solidFill>
                  <a:srgbClr val="FFFFFF"/>
                </a:solidFill>
                <a:latin typeface="Verdana" panose="020B0604030504040204" pitchFamily="34" charset="0"/>
                <a:ea typeface="Verdana" panose="020B0604030504040204" pitchFamily="34" charset="0"/>
                <a:cs typeface="Verdana" panose="020B0604030504040204" pitchFamily="34" charset="0"/>
              </a:rPr>
              <a:t>(</a:t>
            </a:r>
            <a:r>
              <a:rPr lang="en-US" sz="900" spc="-22" dirty="0">
                <a:solidFill>
                  <a:srgbClr val="FFFFFF"/>
                </a:solidFill>
                <a:latin typeface="Verdana" panose="020B0604030504040204" pitchFamily="34" charset="0"/>
                <a:ea typeface="Verdana" panose="020B0604030504040204" pitchFamily="34" charset="0"/>
                <a:cs typeface="Verdana" panose="020B0604030504040204" pitchFamily="34" charset="0"/>
              </a:rPr>
              <a:t>con </a:t>
            </a:r>
            <a:r>
              <a:rPr sz="900" spc="-22" dirty="0">
                <a:solidFill>
                  <a:srgbClr val="FFFFFF"/>
                </a:solidFill>
                <a:latin typeface="Verdana" panose="020B0604030504040204" pitchFamily="34" charset="0"/>
                <a:ea typeface="Verdana" panose="020B0604030504040204" pitchFamily="34" charset="0"/>
                <a:cs typeface="Verdana" panose="020B0604030504040204" pitchFamily="34" charset="0"/>
              </a:rPr>
              <a:t>stops), </a:t>
            </a:r>
            <a:r>
              <a:rPr lang="en-US" sz="900" spc="-17" dirty="0">
                <a:solidFill>
                  <a:srgbClr val="FFFFFF"/>
                </a:solidFill>
                <a:latin typeface="Verdana" panose="020B0604030504040204" pitchFamily="34" charset="0"/>
                <a:ea typeface="Verdana" panose="020B0604030504040204" pitchFamily="34" charset="0"/>
                <a:cs typeface="Verdana" panose="020B0604030504040204" pitchFamily="34" charset="0"/>
              </a:rPr>
              <a:t>el </a:t>
            </a:r>
            <a:r>
              <a:rPr lang="en-US" sz="900" spc="-17" dirty="0" err="1">
                <a:solidFill>
                  <a:srgbClr val="FFFFFF"/>
                </a:solidFill>
                <a:latin typeface="Verdana" panose="020B0604030504040204" pitchFamily="34" charset="0"/>
                <a:ea typeface="Verdana" panose="020B0604030504040204" pitchFamily="34" charset="0"/>
                <a:cs typeface="Verdana" panose="020B0604030504040204" pitchFamily="34" charset="0"/>
              </a:rPr>
              <a:t>precio</a:t>
            </a:r>
            <a:r>
              <a:rPr lang="en-US" sz="900" spc="-17"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17" dirty="0">
                <a:solidFill>
                  <a:srgbClr val="FFFFFF"/>
                </a:solidFill>
                <a:latin typeface="Verdana" panose="020B0604030504040204" pitchFamily="34" charset="0"/>
                <a:ea typeface="Verdana" panose="020B0604030504040204" pitchFamily="34" charset="0"/>
                <a:cs typeface="Verdana" panose="020B0604030504040204" pitchFamily="34" charset="0"/>
              </a:rPr>
              <a:t>416 </a:t>
            </a:r>
            <a:r>
              <a:rPr sz="900" spc="-22" dirty="0" err="1">
                <a:solidFill>
                  <a:srgbClr val="FFFFFF"/>
                </a:solidFill>
                <a:latin typeface="Verdana" panose="020B0604030504040204" pitchFamily="34" charset="0"/>
                <a:ea typeface="Verdana" panose="020B0604030504040204" pitchFamily="34" charset="0"/>
                <a:cs typeface="Verdana" panose="020B0604030504040204" pitchFamily="34" charset="0"/>
              </a:rPr>
              <a:t>eur</a:t>
            </a:r>
            <a:endParaRPr sz="900" dirty="0">
              <a:latin typeface="Verdana" panose="020B0604030504040204" pitchFamily="34" charset="0"/>
              <a:ea typeface="Verdana" panose="020B0604030504040204" pitchFamily="34" charset="0"/>
              <a:cs typeface="Verdana" panose="020B0604030504040204" pitchFamily="34" charset="0"/>
            </a:endParaRPr>
          </a:p>
        </p:txBody>
      </p:sp>
      <p:sp>
        <p:nvSpPr>
          <p:cNvPr id="82" name="object 82"/>
          <p:cNvSpPr txBox="1"/>
          <p:nvPr/>
        </p:nvSpPr>
        <p:spPr>
          <a:xfrm>
            <a:off x="7696946" y="6585939"/>
            <a:ext cx="1844757" cy="138499"/>
          </a:xfrm>
          <a:prstGeom prst="rect">
            <a:avLst/>
          </a:prstGeom>
        </p:spPr>
        <p:txBody>
          <a:bodyPr vert="horz" wrap="square" lIns="0" tIns="0" rIns="0" bIns="0" rtlCol="0">
            <a:spAutoFit/>
          </a:bodyPr>
          <a:lstStyle/>
          <a:p>
            <a:pPr marL="13999"/>
            <a:r>
              <a:rPr lang="en-US" sz="900" b="1" spc="-6" dirty="0">
                <a:solidFill>
                  <a:srgbClr val="FFFFFF"/>
                </a:solidFill>
                <a:latin typeface="Verdana" panose="020B0604030504040204" pitchFamily="34" charset="0"/>
                <a:ea typeface="Verdana" panose="020B0604030504040204" pitchFamily="34" charset="0"/>
                <a:cs typeface="Verdana" panose="020B0604030504040204" pitchFamily="34" charset="0"/>
              </a:rPr>
              <a:t>En coche</a:t>
            </a:r>
            <a:r>
              <a:rPr sz="900" b="1" spc="-6"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10</a:t>
            </a:r>
            <a:r>
              <a:rPr sz="900" spc="-83" dirty="0">
                <a:solidFill>
                  <a:srgbClr val="FFFFFF"/>
                </a:solidFill>
                <a:latin typeface="Verdana" panose="020B0604030504040204" pitchFamily="34" charset="0"/>
                <a:ea typeface="Verdana" panose="020B0604030504040204" pitchFamily="34" charset="0"/>
                <a:cs typeface="Verdana" panose="020B0604030504040204" pitchFamily="34" charset="0"/>
              </a:rPr>
              <a:t> </a:t>
            </a:r>
            <a:r>
              <a:rPr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ho</a:t>
            </a:r>
            <a:r>
              <a:rPr lang="en-US" sz="900" spc="-6" dirty="0">
                <a:solidFill>
                  <a:srgbClr val="FFFFFF"/>
                </a:solidFill>
                <a:latin typeface="Verdana" panose="020B0604030504040204" pitchFamily="34" charset="0"/>
                <a:ea typeface="Verdana" panose="020B0604030504040204" pitchFamily="34" charset="0"/>
                <a:cs typeface="Verdana" panose="020B0604030504040204" pitchFamily="34" charset="0"/>
              </a:rPr>
              <a:t>ras</a:t>
            </a:r>
            <a:endParaRPr sz="900" dirty="0">
              <a:latin typeface="Verdana" panose="020B0604030504040204" pitchFamily="34" charset="0"/>
              <a:ea typeface="Verdana" panose="020B0604030504040204" pitchFamily="34" charset="0"/>
              <a:cs typeface="Verdana" panose="020B0604030504040204" pitchFamily="34" charset="0"/>
            </a:endParaRPr>
          </a:p>
        </p:txBody>
      </p:sp>
      <p:sp>
        <p:nvSpPr>
          <p:cNvPr id="83" name="object 83"/>
          <p:cNvSpPr/>
          <p:nvPr/>
        </p:nvSpPr>
        <p:spPr>
          <a:xfrm>
            <a:off x="7550811" y="5182579"/>
            <a:ext cx="1469937" cy="0"/>
          </a:xfrm>
          <a:custGeom>
            <a:avLst/>
            <a:gdLst/>
            <a:ahLst/>
            <a:cxnLst/>
            <a:rect l="l" t="t" r="r" b="b"/>
            <a:pathLst>
              <a:path w="1333500">
                <a:moveTo>
                  <a:pt x="0" y="0"/>
                </a:moveTo>
                <a:lnTo>
                  <a:pt x="1333500" y="0"/>
                </a:lnTo>
              </a:path>
            </a:pathLst>
          </a:custGeom>
          <a:ln w="25400">
            <a:solidFill>
              <a:srgbClr val="FFFFFF"/>
            </a:solidFill>
          </a:ln>
        </p:spPr>
        <p:txBody>
          <a:bodyPr wrap="square" lIns="0" tIns="0" rIns="0" bIns="0" rtlCol="0"/>
          <a:lstStyle/>
          <a:p>
            <a:endParaRPr sz="1984" dirty="0"/>
          </a:p>
        </p:txBody>
      </p:sp>
      <p:sp>
        <p:nvSpPr>
          <p:cNvPr id="84" name="object 84"/>
          <p:cNvSpPr/>
          <p:nvPr/>
        </p:nvSpPr>
        <p:spPr>
          <a:xfrm>
            <a:off x="7550811" y="5473764"/>
            <a:ext cx="1469937" cy="0"/>
          </a:xfrm>
          <a:custGeom>
            <a:avLst/>
            <a:gdLst/>
            <a:ahLst/>
            <a:cxnLst/>
            <a:rect l="l" t="t" r="r" b="b"/>
            <a:pathLst>
              <a:path w="1333500">
                <a:moveTo>
                  <a:pt x="0" y="0"/>
                </a:moveTo>
                <a:lnTo>
                  <a:pt x="1333500" y="0"/>
                </a:lnTo>
              </a:path>
            </a:pathLst>
          </a:custGeom>
          <a:ln w="25400">
            <a:solidFill>
              <a:srgbClr val="FFFFFF"/>
            </a:solidFill>
          </a:ln>
        </p:spPr>
        <p:txBody>
          <a:bodyPr wrap="square" lIns="0" tIns="0" rIns="0" bIns="0" rtlCol="0"/>
          <a:lstStyle/>
          <a:p>
            <a:endParaRPr sz="1984" dirty="0"/>
          </a:p>
        </p:txBody>
      </p:sp>
      <p:sp>
        <p:nvSpPr>
          <p:cNvPr id="85" name="object 85"/>
          <p:cNvSpPr/>
          <p:nvPr/>
        </p:nvSpPr>
        <p:spPr>
          <a:xfrm>
            <a:off x="7550811" y="6078540"/>
            <a:ext cx="1469937" cy="0"/>
          </a:xfrm>
          <a:custGeom>
            <a:avLst/>
            <a:gdLst/>
            <a:ahLst/>
            <a:cxnLst/>
            <a:rect l="l" t="t" r="r" b="b"/>
            <a:pathLst>
              <a:path w="1333500">
                <a:moveTo>
                  <a:pt x="0" y="0"/>
                </a:moveTo>
                <a:lnTo>
                  <a:pt x="1333500" y="0"/>
                </a:lnTo>
              </a:path>
            </a:pathLst>
          </a:custGeom>
          <a:ln w="25400">
            <a:solidFill>
              <a:srgbClr val="FFFFFF"/>
            </a:solidFill>
          </a:ln>
        </p:spPr>
        <p:txBody>
          <a:bodyPr wrap="square" lIns="0" tIns="0" rIns="0" bIns="0" rtlCol="0"/>
          <a:lstStyle/>
          <a:p>
            <a:endParaRPr sz="1984" dirty="0"/>
          </a:p>
        </p:txBody>
      </p:sp>
      <p:sp>
        <p:nvSpPr>
          <p:cNvPr id="86" name="object 86"/>
          <p:cNvSpPr/>
          <p:nvPr/>
        </p:nvSpPr>
        <p:spPr>
          <a:xfrm>
            <a:off x="7550811" y="6532113"/>
            <a:ext cx="1469937" cy="0"/>
          </a:xfrm>
          <a:custGeom>
            <a:avLst/>
            <a:gdLst/>
            <a:ahLst/>
            <a:cxnLst/>
            <a:rect l="l" t="t" r="r" b="b"/>
            <a:pathLst>
              <a:path w="1333500">
                <a:moveTo>
                  <a:pt x="0" y="0"/>
                </a:moveTo>
                <a:lnTo>
                  <a:pt x="1333500" y="0"/>
                </a:lnTo>
              </a:path>
            </a:pathLst>
          </a:custGeom>
          <a:ln w="25400">
            <a:solidFill>
              <a:srgbClr val="FFFFFF"/>
            </a:solidFill>
          </a:ln>
        </p:spPr>
        <p:txBody>
          <a:bodyPr wrap="square" lIns="0" tIns="0" rIns="0" bIns="0" rtlCol="0"/>
          <a:lstStyle/>
          <a:p>
            <a:endParaRPr sz="1984" dirty="0"/>
          </a:p>
        </p:txBody>
      </p:sp>
      <p:pic>
        <p:nvPicPr>
          <p:cNvPr id="87" name="Изображение 86" descr="icon20.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155146" y="1458558"/>
            <a:ext cx="1474918" cy="846828"/>
          </a:xfrm>
          <a:prstGeom prst="rect">
            <a:avLst/>
          </a:prstGeom>
        </p:spPr>
      </p:pic>
      <p:pic>
        <p:nvPicPr>
          <p:cNvPr id="88" name="Изображение 87" descr="icon21.jp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1129254" y="4558914"/>
            <a:ext cx="1029423" cy="552515"/>
          </a:xfrm>
          <a:prstGeom prst="rect">
            <a:avLst/>
          </a:prstGeom>
        </p:spPr>
      </p:pic>
      <p:pic>
        <p:nvPicPr>
          <p:cNvPr id="89" name="Изображение 88" descr="icon22.jp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085960" y="1575021"/>
            <a:ext cx="1660002" cy="607490"/>
          </a:xfrm>
          <a:prstGeom prst="rect">
            <a:avLst/>
          </a:prstGeom>
        </p:spPr>
      </p:pic>
      <p:pic>
        <p:nvPicPr>
          <p:cNvPr id="90" name="Изображение 89" descr="icon23.jp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7027120" y="1373058"/>
            <a:ext cx="1252557" cy="822322"/>
          </a:xfrm>
          <a:prstGeom prst="rect">
            <a:avLst/>
          </a:prstGeom>
        </p:spPr>
      </p:pic>
    </p:spTree>
    <p:extLst>
      <p:ext uri="{BB962C8B-B14F-4D97-AF65-F5344CB8AC3E}">
        <p14:creationId xmlns:p14="http://schemas.microsoft.com/office/powerpoint/2010/main" xmlns="" val="1452226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48419E7-1C22-4CCD-8600-A4F6D2C1F67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11" name="object 3">
            <a:extLst>
              <a:ext uri="{FF2B5EF4-FFF2-40B4-BE49-F238E27FC236}">
                <a16:creationId xmlns:a16="http://schemas.microsoft.com/office/drawing/2014/main" xmlns="" id="{60D86E0A-2960-4762-A9A0-ADF84CD2E1C5}"/>
              </a:ext>
            </a:extLst>
          </p:cNvPr>
          <p:cNvSpPr txBox="1">
            <a:spLocks noGrp="1"/>
          </p:cNvSpPr>
          <p:nvPr>
            <p:ph type="title"/>
          </p:nvPr>
        </p:nvSpPr>
        <p:spPr>
          <a:xfrm>
            <a:off x="4562355" y="1071725"/>
            <a:ext cx="6129458" cy="5232202"/>
          </a:xfrm>
          <a:prstGeom prst="rect">
            <a:avLst/>
          </a:prstGeom>
        </p:spPr>
        <p:txBody>
          <a:bodyPr vert="horz" wrap="square" lIns="0" tIns="0" rIns="0" bIns="0" rtlCol="0" anchor="ctr">
            <a:spAutoFit/>
          </a:bodyPr>
          <a:lstStyle/>
          <a:p>
            <a:pPr marL="13999" marR="921847">
              <a:lnSpc>
                <a:spcPct val="100000"/>
              </a:lnSpc>
            </a:pPr>
            <a: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VISITAR LA COPA MUNDIAL DE LA FIFA 2018 ES UNA GRAN OPORTUNIDAD PARA VIAJAR A TRAVÉS DE RUSIA. </a:t>
            </a:r>
            <a:b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INVITADOS DE LA COPA MUNDIAL DISFRUTARÁN DE UNA ENTRADA SIN VISADO Y DE LA POSIBILIDAD DE VISITAR LAS 11 CIUDADES QUE REALIZAN LOS EVENTOS DEL FUTBOL. </a:t>
            </a:r>
            <a:b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r>
            <a:b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br>
            <a:r>
              <a:rPr lang="es-ES"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 PAÍS HOSPITALARIO, RICO, MULTINACIONAL, HERMOSO Y MODERNO - USTED DEFINITIVAMENTE ESTARÁ AGRADABLE DE REGRESAR.</a:t>
            </a:r>
            <a:endParaRPr sz="20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17" name="Рисунок 16">
            <a:extLst>
              <a:ext uri="{FF2B5EF4-FFF2-40B4-BE49-F238E27FC236}">
                <a16:creationId xmlns:a16="http://schemas.microsoft.com/office/drawing/2014/main" xmlns="" id="{28CDA59F-51B8-41E2-B55C-0FF9E1B9148F}"/>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38724" y="1255743"/>
            <a:ext cx="3884907" cy="5048184"/>
          </a:xfrm>
          <a:prstGeom prst="rect">
            <a:avLst/>
          </a:prstGeom>
        </p:spPr>
      </p:pic>
    </p:spTree>
    <p:extLst>
      <p:ext uri="{BB962C8B-B14F-4D97-AF65-F5344CB8AC3E}">
        <p14:creationId xmlns:p14="http://schemas.microsoft.com/office/powerpoint/2010/main" xmlns="" val="12933041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448419E7-1C22-4CCD-8600-A4F6D2C1F67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10" name="object 2">
            <a:extLst>
              <a:ext uri="{FF2B5EF4-FFF2-40B4-BE49-F238E27FC236}">
                <a16:creationId xmlns:a16="http://schemas.microsoft.com/office/drawing/2014/main" xmlns="" id="{D5F39C1B-C243-43F6-B4EC-34292F0086C5}"/>
              </a:ext>
            </a:extLst>
          </p:cNvPr>
          <p:cNvSpPr txBox="1"/>
          <p:nvPr/>
        </p:nvSpPr>
        <p:spPr>
          <a:xfrm>
            <a:off x="4078014" y="1691166"/>
            <a:ext cx="5969876" cy="1661993"/>
          </a:xfrm>
          <a:prstGeom prst="rect">
            <a:avLst/>
          </a:prstGeom>
        </p:spPr>
        <p:txBody>
          <a:bodyPr vert="horz" wrap="square" lIns="0" tIns="0" rIns="0" bIns="0" rtlCol="0">
            <a:spAutoFit/>
          </a:bodyPr>
          <a:lstStyle/>
          <a:p>
            <a:pPr marL="13999" algn="ctr"/>
            <a:r>
              <a:rPr lang="es-ES" sz="3600" b="1" spc="-2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Muchas gracias por su cordial atención a la presente!</a:t>
            </a:r>
            <a:endParaRPr sz="242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2" name="Рисунок 1">
            <a:extLst>
              <a:ext uri="{FF2B5EF4-FFF2-40B4-BE49-F238E27FC236}">
                <a16:creationId xmlns:a16="http://schemas.microsoft.com/office/drawing/2014/main" xmlns="" id="{75FEA721-0EE2-418A-9BB2-B3078300EBB9}"/>
              </a:ext>
            </a:extLst>
          </p:cNvPr>
          <p:cNvPicPr>
            <a:picLocks noChangeAspect="1"/>
          </p:cNvPicPr>
          <p:nvPr/>
        </p:nvPicPr>
        <p:blipFill>
          <a:blip r:embed="rId3" cstate="print"/>
          <a:stretch>
            <a:fillRect/>
          </a:stretch>
        </p:blipFill>
        <p:spPr>
          <a:xfrm>
            <a:off x="410930" y="5874803"/>
            <a:ext cx="3137725" cy="1150272"/>
          </a:xfrm>
          <a:prstGeom prst="rect">
            <a:avLst/>
          </a:prstGeom>
        </p:spPr>
      </p:pic>
    </p:spTree>
    <p:extLst>
      <p:ext uri="{BB962C8B-B14F-4D97-AF65-F5344CB8AC3E}">
        <p14:creationId xmlns:p14="http://schemas.microsoft.com/office/powerpoint/2010/main" xmlns="" val="36406685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C0853F8-F015-426C-97FF-8C4DCE08C70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0"/>
            <a:ext cx="10691813" cy="7558636"/>
          </a:xfrm>
          <a:prstGeom prst="rect">
            <a:avLst/>
          </a:prstGeom>
        </p:spPr>
      </p:pic>
      <p:sp>
        <p:nvSpPr>
          <p:cNvPr id="5" name="object 2">
            <a:extLst>
              <a:ext uri="{FF2B5EF4-FFF2-40B4-BE49-F238E27FC236}">
                <a16:creationId xmlns:a16="http://schemas.microsoft.com/office/drawing/2014/main" xmlns="" id="{4D6BE06D-04CE-4794-AF7D-AA4AEB5BB0F5}"/>
              </a:ext>
            </a:extLst>
          </p:cNvPr>
          <p:cNvSpPr txBox="1">
            <a:spLocks noGrp="1"/>
          </p:cNvSpPr>
          <p:nvPr>
            <p:ph type="title"/>
          </p:nvPr>
        </p:nvSpPr>
        <p:spPr>
          <a:xfrm>
            <a:off x="589642" y="726179"/>
            <a:ext cx="7566215" cy="353943"/>
          </a:xfrm>
          <a:prstGeom prst="rect">
            <a:avLst/>
          </a:prstGeom>
        </p:spPr>
        <p:txBody>
          <a:bodyPr vert="horz" wrap="square" lIns="0" tIns="0" rIns="0" bIns="0" rtlCol="0">
            <a:spAutoFit/>
          </a:bodyPr>
          <a:lstStyle/>
          <a:p>
            <a:pPr marL="12700">
              <a:lnSpc>
                <a:spcPct val="100000"/>
              </a:lnSpc>
            </a:pPr>
            <a:r>
              <a:rPr lang="en-US" sz="2300" b="1" spc="-2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publico de la Copa Mundial de la FIFA</a:t>
            </a:r>
            <a:r>
              <a:rPr lang="es-ES"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endParaRPr sz="2300" b="1" spc="-2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object 46">
            <a:extLst>
              <a:ext uri="{FF2B5EF4-FFF2-40B4-BE49-F238E27FC236}">
                <a16:creationId xmlns:a16="http://schemas.microsoft.com/office/drawing/2014/main" xmlns="" id="{0F7D358F-911E-4EA7-9146-BC454E58CBFC}"/>
              </a:ext>
            </a:extLst>
          </p:cNvPr>
          <p:cNvSpPr txBox="1"/>
          <p:nvPr/>
        </p:nvSpPr>
        <p:spPr>
          <a:xfrm>
            <a:off x="733501" y="1401393"/>
            <a:ext cx="6035795" cy="1231106"/>
          </a:xfrm>
          <a:prstGeom prst="rect">
            <a:avLst/>
          </a:prstGeom>
        </p:spPr>
        <p:txBody>
          <a:bodyPr vert="horz" wrap="square" lIns="0" tIns="0" rIns="0" bIns="0" rtlCol="0">
            <a:spAutoFit/>
          </a:bodyPr>
          <a:lstStyle/>
          <a:p>
            <a:pPr marL="12700" marR="5080">
              <a:lnSpc>
                <a:spcPct val="100000"/>
              </a:lnSpc>
            </a:pP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Más de la mitad de la población activa del mundo está interesada en el fútbol— esto es más de 48%. Cientos de miles de fanáticos de todo el mundo vienen al país anfinitron de La Copa Mundial</a:t>
            </a:r>
            <a:r>
              <a:rPr lang="es-E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para apoyar a su equipo nacional.</a:t>
            </a:r>
          </a:p>
        </p:txBody>
      </p:sp>
      <p:sp>
        <p:nvSpPr>
          <p:cNvPr id="7" name="object 11">
            <a:extLst>
              <a:ext uri="{FF2B5EF4-FFF2-40B4-BE49-F238E27FC236}">
                <a16:creationId xmlns:a16="http://schemas.microsoft.com/office/drawing/2014/main" xmlns="" id="{FCD20A90-CDFD-480B-9B65-6552BC33340F}"/>
              </a:ext>
            </a:extLst>
          </p:cNvPr>
          <p:cNvSpPr txBox="1"/>
          <p:nvPr/>
        </p:nvSpPr>
        <p:spPr>
          <a:xfrm>
            <a:off x="733501" y="2801615"/>
            <a:ext cx="2792185" cy="3939540"/>
          </a:xfrm>
          <a:prstGeom prst="rect">
            <a:avLst/>
          </a:prstGeom>
        </p:spPr>
        <p:txBody>
          <a:bodyPr vert="horz" wrap="square" lIns="0" tIns="0" rIns="0" bIns="0" rtlCol="0">
            <a:spAutoFit/>
          </a:bodyPr>
          <a:lstStyle/>
          <a:p>
            <a:pPr marL="12700">
              <a:lnSpc>
                <a:spcPct val="100000"/>
              </a:lnSpc>
            </a:pPr>
            <a:r>
              <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QUENES SON</a:t>
            </a:r>
          </a:p>
          <a:p>
            <a:pPr marL="12700">
              <a:lnSpc>
                <a:spcPct val="100000"/>
              </a:lnSpc>
            </a:pPr>
            <a:endPar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4150" marR="5080" indent="-171450">
              <a:lnSpc>
                <a:spcPct val="10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Los jovenes (+ </a:t>
            </a:r>
            <a:r>
              <a:rPr lang="es-ES" sz="1200" spc="-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personas maduras mayores de 45 años</a:t>
            </a: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p>
          <a:p>
            <a:pPr marL="184150" marR="5080" indent="-171450">
              <a:lnSpc>
                <a:spcPct val="10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Género: 82% hombres y 12% mujeres (PWC Rusia).</a:t>
            </a:r>
          </a:p>
          <a:p>
            <a:pPr marL="184150" indent="-171450">
              <a:lnSpc>
                <a:spcPct val="10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Entre todos los interesados en el fútbol, ​​el 33% llega a los estadios (PWC).</a:t>
            </a:r>
          </a:p>
          <a:p>
            <a:pPr marL="184150" marR="5080" indent="-171450">
              <a:lnSpc>
                <a:spcPct val="10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Usuarios activos de las redes sociales: las páginas principales de los equipos primeros, como Real Madrid, tienen más de 4 millones de suscriptores.</a:t>
            </a:r>
          </a:p>
          <a:p>
            <a:pPr marL="171450" lvl="0" indent="-171450" defTabSz="914400" eaLnBrk="0" fontAlgn="base" hangingPunct="0">
              <a:spcBef>
                <a:spcPct val="0"/>
              </a:spcBef>
              <a:spcAft>
                <a:spcPct val="0"/>
              </a:spcAft>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Más de un tercio de la audiencia (35%) mira juegos en bares y pubs. </a:t>
            </a:r>
          </a:p>
          <a:p>
            <a:pPr marL="184150" marR="5080"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Intereses aparte del fútbol: viajes, música, aparatos electrónicos, automóviles.</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2700" marR="5080">
              <a:lnSpc>
                <a:spcPct val="100000"/>
              </a:lnSpc>
            </a:pP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object 24">
            <a:extLst>
              <a:ext uri="{FF2B5EF4-FFF2-40B4-BE49-F238E27FC236}">
                <a16:creationId xmlns:a16="http://schemas.microsoft.com/office/drawing/2014/main" xmlns="" id="{C770262B-F702-4B19-8F22-9C1F6D5B0ABB}"/>
              </a:ext>
            </a:extLst>
          </p:cNvPr>
          <p:cNvSpPr txBox="1"/>
          <p:nvPr/>
        </p:nvSpPr>
        <p:spPr>
          <a:xfrm>
            <a:off x="3779100" y="2782694"/>
            <a:ext cx="2992401" cy="3754874"/>
          </a:xfrm>
          <a:prstGeom prst="rect">
            <a:avLst/>
          </a:prstGeom>
        </p:spPr>
        <p:txBody>
          <a:bodyPr vert="horz" wrap="square" lIns="0" tIns="0" rIns="0" bIns="0" rtlCol="0">
            <a:spAutoFit/>
          </a:bodyPr>
          <a:lstStyle/>
          <a:p>
            <a:pPr marL="12700">
              <a:lnSpc>
                <a:spcPct val="100000"/>
              </a:lnSpc>
            </a:pPr>
            <a:r>
              <a:rPr lang="en-US" sz="1400" b="1" spc="-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COMO LO PASO</a:t>
            </a:r>
          </a:p>
          <a:p>
            <a:pPr marL="12700">
              <a:lnSpc>
                <a:spcPct val="100000"/>
              </a:lnSpc>
            </a:pPr>
            <a:endPar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4150" marR="5080"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 millones de personas es el número total de visitantes de los partidos del Mundial.</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71450" lvl="0" indent="-171450" defTabSz="914400" eaLnBrk="0" fontAlgn="base" hangingPunct="0">
              <a:spcBef>
                <a:spcPct val="0"/>
              </a:spcBef>
              <a:spcAft>
                <a:spcPct val="0"/>
              </a:spcAft>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 millones de personas visitan el país en los días del campeonato. </a:t>
            </a:r>
          </a:p>
          <a:p>
            <a:pPr marL="184150" indent="-171450">
              <a:lnSpc>
                <a:spcPct val="10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En la Copa Mundial de la FIFA Brasil 2014, sobre 3 millones de boletos fueron vendidos; los fanáticos extranjeros compraron el 36% de los boletos.</a:t>
            </a:r>
          </a:p>
          <a:p>
            <a:pPr marL="184150"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70% de la población del país participa en el campeonato.</a:t>
            </a:r>
          </a:p>
          <a:p>
            <a:pPr marL="184150"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20 mil puestos vacantes para ser voluntario en la Copa Mundial 2018.</a:t>
            </a:r>
          </a:p>
          <a:p>
            <a:pPr marL="184150" indent="-171450">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15 terabytes es la cantidad de datos descargados por los fanáticos. Eso es equivalente a 100 millones de libros.</a:t>
            </a:r>
          </a:p>
        </p:txBody>
      </p:sp>
      <p:sp>
        <p:nvSpPr>
          <p:cNvPr id="12" name="object 49">
            <a:extLst>
              <a:ext uri="{FF2B5EF4-FFF2-40B4-BE49-F238E27FC236}">
                <a16:creationId xmlns:a16="http://schemas.microsoft.com/office/drawing/2014/main" xmlns="" id="{A5F67935-51BA-46B7-BF1A-9B499199A66E}"/>
              </a:ext>
            </a:extLst>
          </p:cNvPr>
          <p:cNvSpPr/>
          <p:nvPr/>
        </p:nvSpPr>
        <p:spPr>
          <a:xfrm>
            <a:off x="7024915" y="4956051"/>
            <a:ext cx="2809819" cy="1724659"/>
          </a:xfrm>
          <a:prstGeom prst="rect">
            <a:avLst/>
          </a:prstGeom>
          <a:blipFill>
            <a:blip r:embed="rId3" cstate="print"/>
            <a:stretch>
              <a:fillRect/>
            </a:stretch>
          </a:blipFill>
        </p:spPr>
        <p:txBody>
          <a:bodyPr wrap="square" lIns="0" tIns="0" rIns="0" bIns="0" rtlCol="0"/>
          <a:lstStyle/>
          <a:p>
            <a:endParaRPr dirty="0"/>
          </a:p>
        </p:txBody>
      </p:sp>
      <p:sp>
        <p:nvSpPr>
          <p:cNvPr id="14" name="object 48">
            <a:extLst>
              <a:ext uri="{FF2B5EF4-FFF2-40B4-BE49-F238E27FC236}">
                <a16:creationId xmlns:a16="http://schemas.microsoft.com/office/drawing/2014/main" xmlns="" id="{3E91B977-8000-4298-BC1D-D8C0E11D355E}"/>
              </a:ext>
            </a:extLst>
          </p:cNvPr>
          <p:cNvSpPr/>
          <p:nvPr/>
        </p:nvSpPr>
        <p:spPr>
          <a:xfrm>
            <a:off x="7022710" y="1401393"/>
            <a:ext cx="2747734" cy="1783229"/>
          </a:xfrm>
          <a:prstGeom prst="rect">
            <a:avLst/>
          </a:prstGeom>
          <a:blipFill>
            <a:blip r:embed="rId4" cstate="print"/>
            <a:stretch>
              <a:fillRect/>
            </a:stretch>
          </a:blipFill>
        </p:spPr>
        <p:txBody>
          <a:bodyPr wrap="square" lIns="0" tIns="0" rIns="0" bIns="0" rtlCol="0"/>
          <a:lstStyle/>
          <a:p>
            <a:endParaRPr dirty="0"/>
          </a:p>
        </p:txBody>
      </p:sp>
      <p:pic>
        <p:nvPicPr>
          <p:cNvPr id="16" name="Рисунок 15">
            <a:extLst>
              <a:ext uri="{FF2B5EF4-FFF2-40B4-BE49-F238E27FC236}">
                <a16:creationId xmlns:a16="http://schemas.microsoft.com/office/drawing/2014/main" xmlns="" id="{E5529FC6-39A1-4BD9-9211-E8ED80969C3A}"/>
              </a:ext>
            </a:extLst>
          </p:cNvPr>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7022710" y="3266715"/>
            <a:ext cx="2777425" cy="1578082"/>
          </a:xfrm>
          <a:prstGeom prst="rect">
            <a:avLst/>
          </a:prstGeom>
        </p:spPr>
      </p:pic>
    </p:spTree>
    <p:extLst>
      <p:ext uri="{BB962C8B-B14F-4D97-AF65-F5344CB8AC3E}">
        <p14:creationId xmlns:p14="http://schemas.microsoft.com/office/powerpoint/2010/main" xmlns="" val="22750399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xmlns="" id="{CC0853F8-F015-426C-97FF-8C4DCE08C70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pic>
        <p:nvPicPr>
          <p:cNvPr id="12" name="Рисунок 11">
            <a:extLst>
              <a:ext uri="{FF2B5EF4-FFF2-40B4-BE49-F238E27FC236}">
                <a16:creationId xmlns:a16="http://schemas.microsoft.com/office/drawing/2014/main" xmlns="" id="{DC96111C-E9A6-495A-9CBA-75CFE9EF10FE}"/>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pic>
        <p:nvPicPr>
          <p:cNvPr id="10" name="Рисунок 9">
            <a:extLst>
              <a:ext uri="{FF2B5EF4-FFF2-40B4-BE49-F238E27FC236}">
                <a16:creationId xmlns:a16="http://schemas.microsoft.com/office/drawing/2014/main" xmlns="" id="{B20012C7-E90A-4A96-B098-B9B3F9DCB991}"/>
              </a:ext>
            </a:extLst>
          </p:cNvPr>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20512" y="87080"/>
            <a:ext cx="9855602" cy="6967473"/>
          </a:xfrm>
          <a:prstGeom prst="rect">
            <a:avLst/>
          </a:prstGeom>
        </p:spPr>
      </p:pic>
    </p:spTree>
    <p:extLst>
      <p:ext uri="{BB962C8B-B14F-4D97-AF65-F5344CB8AC3E}">
        <p14:creationId xmlns:p14="http://schemas.microsoft.com/office/powerpoint/2010/main" xmlns="" val="2580453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bject 4"/>
          <p:cNvSpPr/>
          <p:nvPr/>
        </p:nvSpPr>
        <p:spPr>
          <a:xfrm>
            <a:off x="448372" y="1838476"/>
            <a:ext cx="7522262" cy="5213376"/>
          </a:xfrm>
          <a:prstGeom prst="rect">
            <a:avLst/>
          </a:prstGeom>
          <a:blipFill>
            <a:blip r:embed="rId2" cstate="print"/>
            <a:stretch>
              <a:fillRect/>
            </a:stretch>
          </a:blipFill>
        </p:spPr>
        <p:txBody>
          <a:bodyPr wrap="square" lIns="0" tIns="0" rIns="0" bIns="0" rtlCol="0"/>
          <a:lstStyle/>
          <a:p>
            <a:endParaRPr sz="1984" dirty="0"/>
          </a:p>
        </p:txBody>
      </p:sp>
      <p:pic>
        <p:nvPicPr>
          <p:cNvPr id="25" name="Рисунок 24">
            <a:extLst>
              <a:ext uri="{FF2B5EF4-FFF2-40B4-BE49-F238E27FC236}">
                <a16:creationId xmlns:a16="http://schemas.microsoft.com/office/drawing/2014/main" xmlns="" id="{8011053D-12DC-402F-BC28-EDEEFE8BFDEC}"/>
              </a:ext>
            </a:extLst>
          </p:cNvPr>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41442" y="0"/>
            <a:ext cx="10691813" cy="7558636"/>
          </a:xfrm>
          <a:prstGeom prst="rect">
            <a:avLst/>
          </a:prstGeom>
        </p:spPr>
      </p:pic>
      <p:sp>
        <p:nvSpPr>
          <p:cNvPr id="2" name="object 2"/>
          <p:cNvSpPr txBox="1">
            <a:spLocks noGrp="1"/>
          </p:cNvSpPr>
          <p:nvPr>
            <p:ph type="title"/>
          </p:nvPr>
        </p:nvSpPr>
        <p:spPr>
          <a:xfrm>
            <a:off x="569209" y="722662"/>
            <a:ext cx="9636278" cy="338554"/>
          </a:xfrm>
          <a:prstGeom prst="rect">
            <a:avLst/>
          </a:prstGeom>
        </p:spPr>
        <p:txBody>
          <a:bodyPr vert="horz" wrap="square" lIns="0" tIns="0" rIns="0" bIns="0" rtlCol="0" anchor="ctr">
            <a:spAutoFit/>
          </a:bodyPr>
          <a:lstStyle/>
          <a:p>
            <a:pPr marL="13999">
              <a:lnSpc>
                <a:spcPct val="100000"/>
              </a:lnSpc>
            </a:pPr>
            <a:r>
              <a:rPr lang="es-ES" sz="2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Rusia </a:t>
            </a:r>
            <a:r>
              <a:rPr lang="ru-RU" sz="2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sz="2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país anfitrión de la Copa Mundial de la FIFA 2018™</a:t>
            </a:r>
            <a:endParaRPr sz="22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p:nvPr/>
        </p:nvSpPr>
        <p:spPr>
          <a:xfrm>
            <a:off x="8546613" y="6992534"/>
            <a:ext cx="90996" cy="77697"/>
          </a:xfrm>
          <a:custGeom>
            <a:avLst/>
            <a:gdLst/>
            <a:ahLst/>
            <a:cxnLst/>
            <a:rect l="l" t="t" r="r" b="b"/>
            <a:pathLst>
              <a:path w="82550" h="70485">
                <a:moveTo>
                  <a:pt x="3949" y="0"/>
                </a:moveTo>
                <a:lnTo>
                  <a:pt x="3848" y="11544"/>
                </a:lnTo>
                <a:lnTo>
                  <a:pt x="3479" y="13881"/>
                </a:lnTo>
                <a:lnTo>
                  <a:pt x="0" y="19037"/>
                </a:lnTo>
                <a:lnTo>
                  <a:pt x="1955" y="24282"/>
                </a:lnTo>
                <a:lnTo>
                  <a:pt x="8254" y="29400"/>
                </a:lnTo>
                <a:lnTo>
                  <a:pt x="7353" y="40741"/>
                </a:lnTo>
                <a:lnTo>
                  <a:pt x="9220" y="46012"/>
                </a:lnTo>
                <a:lnTo>
                  <a:pt x="13398" y="55727"/>
                </a:lnTo>
                <a:lnTo>
                  <a:pt x="21666" y="57429"/>
                </a:lnTo>
                <a:lnTo>
                  <a:pt x="25158" y="58013"/>
                </a:lnTo>
                <a:lnTo>
                  <a:pt x="25819" y="58153"/>
                </a:lnTo>
                <a:lnTo>
                  <a:pt x="26682" y="61747"/>
                </a:lnTo>
                <a:lnTo>
                  <a:pt x="28816" y="66560"/>
                </a:lnTo>
                <a:lnTo>
                  <a:pt x="30501" y="69999"/>
                </a:lnTo>
                <a:lnTo>
                  <a:pt x="82455" y="69999"/>
                </a:lnTo>
                <a:lnTo>
                  <a:pt x="82219" y="69100"/>
                </a:lnTo>
                <a:lnTo>
                  <a:pt x="73825" y="59385"/>
                </a:lnTo>
                <a:lnTo>
                  <a:pt x="68033" y="56895"/>
                </a:lnTo>
                <a:lnTo>
                  <a:pt x="62433" y="53301"/>
                </a:lnTo>
                <a:lnTo>
                  <a:pt x="59893" y="48120"/>
                </a:lnTo>
                <a:lnTo>
                  <a:pt x="61379" y="44881"/>
                </a:lnTo>
                <a:lnTo>
                  <a:pt x="63296" y="41109"/>
                </a:lnTo>
                <a:lnTo>
                  <a:pt x="54762" y="32435"/>
                </a:lnTo>
                <a:lnTo>
                  <a:pt x="44691" y="28320"/>
                </a:lnTo>
                <a:lnTo>
                  <a:pt x="40093" y="25247"/>
                </a:lnTo>
                <a:lnTo>
                  <a:pt x="32435" y="18580"/>
                </a:lnTo>
                <a:lnTo>
                  <a:pt x="29349" y="17779"/>
                </a:lnTo>
                <a:lnTo>
                  <a:pt x="21679" y="7023"/>
                </a:lnTo>
                <a:lnTo>
                  <a:pt x="15443" y="7023"/>
                </a:lnTo>
                <a:lnTo>
                  <a:pt x="3949" y="0"/>
                </a:lnTo>
                <a:close/>
              </a:path>
              <a:path w="82550" h="70485">
                <a:moveTo>
                  <a:pt x="20764" y="5740"/>
                </a:moveTo>
                <a:lnTo>
                  <a:pt x="15443" y="7023"/>
                </a:lnTo>
                <a:lnTo>
                  <a:pt x="21679" y="7023"/>
                </a:lnTo>
                <a:lnTo>
                  <a:pt x="20764" y="5740"/>
                </a:lnTo>
                <a:close/>
              </a:path>
            </a:pathLst>
          </a:custGeom>
          <a:solidFill>
            <a:srgbClr val="CCCCCC"/>
          </a:solidFill>
        </p:spPr>
        <p:txBody>
          <a:bodyPr wrap="square" lIns="0" tIns="0" rIns="0" bIns="0" rtlCol="0"/>
          <a:lstStyle/>
          <a:p>
            <a:endParaRPr sz="1984" dirty="0"/>
          </a:p>
        </p:txBody>
      </p:sp>
      <p:sp>
        <p:nvSpPr>
          <p:cNvPr id="6" name="object 6"/>
          <p:cNvSpPr/>
          <p:nvPr/>
        </p:nvSpPr>
        <p:spPr>
          <a:xfrm>
            <a:off x="8538517" y="6981071"/>
            <a:ext cx="105695" cy="88896"/>
          </a:xfrm>
          <a:custGeom>
            <a:avLst/>
            <a:gdLst/>
            <a:ahLst/>
            <a:cxnLst/>
            <a:rect l="l" t="t" r="r" b="b"/>
            <a:pathLst>
              <a:path w="95884" h="80645">
                <a:moveTo>
                  <a:pt x="5499" y="0"/>
                </a:moveTo>
                <a:lnTo>
                  <a:pt x="5322" y="20802"/>
                </a:lnTo>
                <a:lnTo>
                  <a:pt x="5105" y="22275"/>
                </a:lnTo>
                <a:lnTo>
                  <a:pt x="3365" y="25107"/>
                </a:lnTo>
                <a:lnTo>
                  <a:pt x="0" y="33083"/>
                </a:lnTo>
                <a:lnTo>
                  <a:pt x="9537" y="42214"/>
                </a:lnTo>
                <a:lnTo>
                  <a:pt x="8775" y="51930"/>
                </a:lnTo>
                <a:lnTo>
                  <a:pt x="9601" y="54292"/>
                </a:lnTo>
                <a:lnTo>
                  <a:pt x="28600" y="73698"/>
                </a:lnTo>
                <a:lnTo>
                  <a:pt x="29489" y="76161"/>
                </a:lnTo>
                <a:lnTo>
                  <a:pt x="30784" y="79298"/>
                </a:lnTo>
                <a:lnTo>
                  <a:pt x="31326" y="80398"/>
                </a:lnTo>
                <a:lnTo>
                  <a:pt x="47310" y="80398"/>
                </a:lnTo>
                <a:lnTo>
                  <a:pt x="43294" y="78168"/>
                </a:lnTo>
                <a:lnTo>
                  <a:pt x="38607" y="68605"/>
                </a:lnTo>
                <a:lnTo>
                  <a:pt x="38646" y="62890"/>
                </a:lnTo>
                <a:lnTo>
                  <a:pt x="33896" y="62865"/>
                </a:lnTo>
                <a:lnTo>
                  <a:pt x="24371" y="60883"/>
                </a:lnTo>
                <a:lnTo>
                  <a:pt x="20663" y="50406"/>
                </a:lnTo>
                <a:lnTo>
                  <a:pt x="20724" y="49441"/>
                </a:lnTo>
                <a:lnTo>
                  <a:pt x="21716" y="37033"/>
                </a:lnTo>
                <a:lnTo>
                  <a:pt x="13182" y="31254"/>
                </a:lnTo>
                <a:lnTo>
                  <a:pt x="17030" y="25565"/>
                </a:lnTo>
                <a:lnTo>
                  <a:pt x="17068" y="20802"/>
                </a:lnTo>
                <a:lnTo>
                  <a:pt x="38631" y="20802"/>
                </a:lnTo>
                <a:lnTo>
                  <a:pt x="31740" y="11163"/>
                </a:lnTo>
                <a:lnTo>
                  <a:pt x="23774" y="11163"/>
                </a:lnTo>
                <a:lnTo>
                  <a:pt x="5499" y="0"/>
                </a:lnTo>
                <a:close/>
              </a:path>
              <a:path w="95884" h="80645">
                <a:moveTo>
                  <a:pt x="40048" y="22783"/>
                </a:moveTo>
                <a:lnTo>
                  <a:pt x="25628" y="22783"/>
                </a:lnTo>
                <a:lnTo>
                  <a:pt x="33172" y="33312"/>
                </a:lnTo>
                <a:lnTo>
                  <a:pt x="36982" y="34302"/>
                </a:lnTo>
                <a:lnTo>
                  <a:pt x="43599" y="40068"/>
                </a:lnTo>
                <a:lnTo>
                  <a:pt x="49288" y="43929"/>
                </a:lnTo>
                <a:lnTo>
                  <a:pt x="58775" y="47802"/>
                </a:lnTo>
                <a:lnTo>
                  <a:pt x="63512" y="52616"/>
                </a:lnTo>
                <a:lnTo>
                  <a:pt x="60792" y="57937"/>
                </a:lnTo>
                <a:lnTo>
                  <a:pt x="60716" y="58534"/>
                </a:lnTo>
                <a:lnTo>
                  <a:pt x="63411" y="64046"/>
                </a:lnTo>
                <a:lnTo>
                  <a:pt x="66243" y="69773"/>
                </a:lnTo>
                <a:lnTo>
                  <a:pt x="77635" y="74637"/>
                </a:lnTo>
                <a:lnTo>
                  <a:pt x="82594" y="80398"/>
                </a:lnTo>
                <a:lnTo>
                  <a:pt x="95854" y="80398"/>
                </a:lnTo>
                <a:lnTo>
                  <a:pt x="94881" y="76708"/>
                </a:lnTo>
                <a:lnTo>
                  <a:pt x="84721" y="64909"/>
                </a:lnTo>
                <a:lnTo>
                  <a:pt x="78854" y="62395"/>
                </a:lnTo>
                <a:lnTo>
                  <a:pt x="74752" y="59817"/>
                </a:lnTo>
                <a:lnTo>
                  <a:pt x="73736" y="58521"/>
                </a:lnTo>
                <a:lnTo>
                  <a:pt x="73889" y="58521"/>
                </a:lnTo>
                <a:lnTo>
                  <a:pt x="73952" y="57937"/>
                </a:lnTo>
                <a:lnTo>
                  <a:pt x="77800" y="50406"/>
                </a:lnTo>
                <a:lnTo>
                  <a:pt x="65455" y="37871"/>
                </a:lnTo>
                <a:lnTo>
                  <a:pt x="54851" y="33528"/>
                </a:lnTo>
                <a:lnTo>
                  <a:pt x="50761" y="30759"/>
                </a:lnTo>
                <a:lnTo>
                  <a:pt x="42583" y="23634"/>
                </a:lnTo>
                <a:lnTo>
                  <a:pt x="40220" y="23025"/>
                </a:lnTo>
                <a:lnTo>
                  <a:pt x="40048" y="22783"/>
                </a:lnTo>
                <a:close/>
              </a:path>
              <a:path w="95884" h="80645">
                <a:moveTo>
                  <a:pt x="73889" y="58521"/>
                </a:moveTo>
                <a:lnTo>
                  <a:pt x="73736" y="58521"/>
                </a:lnTo>
                <a:lnTo>
                  <a:pt x="73888" y="58534"/>
                </a:lnTo>
                <a:close/>
              </a:path>
              <a:path w="95884" h="80645">
                <a:moveTo>
                  <a:pt x="38631" y="20802"/>
                </a:moveTo>
                <a:lnTo>
                  <a:pt x="17068" y="20802"/>
                </a:lnTo>
                <a:lnTo>
                  <a:pt x="21805" y="23698"/>
                </a:lnTo>
                <a:lnTo>
                  <a:pt x="25628" y="22783"/>
                </a:lnTo>
                <a:lnTo>
                  <a:pt x="40048" y="22783"/>
                </a:lnTo>
                <a:lnTo>
                  <a:pt x="38631" y="20802"/>
                </a:lnTo>
                <a:close/>
              </a:path>
              <a:path w="95884" h="80645">
                <a:moveTo>
                  <a:pt x="30568" y="9525"/>
                </a:moveTo>
                <a:lnTo>
                  <a:pt x="23774" y="11163"/>
                </a:lnTo>
                <a:lnTo>
                  <a:pt x="31740" y="11163"/>
                </a:lnTo>
                <a:lnTo>
                  <a:pt x="30568" y="9525"/>
                </a:lnTo>
                <a:close/>
              </a:path>
            </a:pathLst>
          </a:custGeom>
          <a:solidFill>
            <a:srgbClr val="FFFFFF"/>
          </a:solidFill>
        </p:spPr>
        <p:txBody>
          <a:bodyPr wrap="square" lIns="0" tIns="0" rIns="0" bIns="0" rtlCol="0"/>
          <a:lstStyle/>
          <a:p>
            <a:endParaRPr sz="1984" dirty="0"/>
          </a:p>
        </p:txBody>
      </p:sp>
      <p:sp>
        <p:nvSpPr>
          <p:cNvPr id="7" name="object 7"/>
          <p:cNvSpPr txBox="1"/>
          <p:nvPr/>
        </p:nvSpPr>
        <p:spPr>
          <a:xfrm>
            <a:off x="1146947" y="1293206"/>
            <a:ext cx="6823687" cy="492443"/>
          </a:xfrm>
          <a:prstGeom prst="rect">
            <a:avLst/>
          </a:prstGeom>
        </p:spPr>
        <p:txBody>
          <a:bodyPr vert="horz" wrap="square" lIns="0" tIns="0" rIns="0" bIns="0" rtlCol="0">
            <a:spAutoFit/>
          </a:bodyPr>
          <a:lstStyle/>
          <a:p>
            <a:pPr marL="12700">
              <a:lnSpc>
                <a:spcPct val="100000"/>
              </a:lnSpc>
            </a:pP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Copa Mundial de la FIFA 2018, tendrá lugar en Europa del Este por primera vez, el país anfitrión será Rusia.</a:t>
            </a:r>
          </a:p>
        </p:txBody>
      </p:sp>
      <p:sp>
        <p:nvSpPr>
          <p:cNvPr id="9" name="object 9"/>
          <p:cNvSpPr txBox="1"/>
          <p:nvPr/>
        </p:nvSpPr>
        <p:spPr>
          <a:xfrm>
            <a:off x="8224603" y="2122432"/>
            <a:ext cx="1855504" cy="4005712"/>
          </a:xfrm>
          <a:prstGeom prst="rect">
            <a:avLst/>
          </a:prstGeom>
        </p:spPr>
        <p:txBody>
          <a:bodyPr vert="horz" wrap="square" lIns="0" tIns="0" rIns="0" bIns="0" rtlCol="0">
            <a:spAutoFit/>
          </a:bodyPr>
          <a:lstStyle/>
          <a:p>
            <a:pPr marL="13999"/>
            <a:r>
              <a:rPr sz="4630" spc="-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a:t>
            </a:r>
            <a:r>
              <a:rPr sz="4630" spc="18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sz="463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7</a:t>
            </a:r>
            <a:endParaRPr lang="en-US" sz="463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lvl="0" defTabSz="914400" eaLnBrk="0" fontAlgn="base" hangingPunct="0">
              <a:spcBef>
                <a:spcPct val="0"/>
              </a:spcBef>
              <a:spcAft>
                <a:spcPct val="0"/>
              </a:spcAft>
            </a:pPr>
            <a:r>
              <a:rPr lang="es-ES"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 tierra firme.</a:t>
            </a:r>
            <a:r>
              <a:rPr lang="ru-RU"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p>
          <a:p>
            <a:pPr marL="13999"/>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2860" marR="5080" indent="-10795">
              <a:lnSpc>
                <a:spcPct val="100000"/>
              </a:lnSpc>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país </a:t>
            </a:r>
            <a:endParaRPr 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2860" marR="5080" indent="-10795">
              <a:lnSpc>
                <a:spcPct val="100000"/>
              </a:lnSpc>
            </a:pPr>
            <a:r>
              <a:rPr lang="es-ES"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más grande</a:t>
            </a: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del mundo</a:t>
            </a:r>
            <a:r>
              <a:rPr lang="es-ES" sz="1400" spc="-1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endPar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lvl="0" defTabSz="914400" eaLnBrk="0" fontAlgn="base" hangingPunct="0">
              <a:spcBef>
                <a:spcPct val="0"/>
              </a:spcBef>
              <a:spcAft>
                <a:spcPct val="0"/>
              </a:spcAft>
            </a:pPr>
            <a:r>
              <a:rPr lang="es-ES" altLang="ru-RU" sz="1400" dirty="0">
                <a:solidFill>
                  <a:schemeClr val="bg2">
                    <a:lumMod val="25000"/>
                  </a:schemeClr>
                </a:solidFill>
                <a:latin typeface="Arial" panose="020B0604020202020204" pitchFamily="34" charset="0"/>
                <a:ea typeface="Times New Roman" panose="02020603050405020304" pitchFamily="18" charset="0"/>
                <a:cs typeface="Arial" panose="020B0604020202020204" pitchFamily="34" charset="0"/>
              </a:rPr>
              <a:t>Clima diverso, desde las heladas árticas a las áreas subtropicales: puede hacer snowboard en una parte del país y tomar el sol en la playa en otro.</a:t>
            </a:r>
            <a:r>
              <a:rPr lang="ru-RU" altLang="ru-RU" sz="1400" dirty="0">
                <a:solidFill>
                  <a:schemeClr val="bg2">
                    <a:lumMod val="25000"/>
                  </a:schemeClr>
                </a:solidFill>
                <a:latin typeface="Arial" panose="020B0604020202020204" pitchFamily="34" charset="0"/>
                <a:cs typeface="Arial" panose="020B0604020202020204" pitchFamily="34" charset="0"/>
              </a:rPr>
              <a:t> </a:t>
            </a: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8" name="object 4"/>
          <p:cNvSpPr/>
          <p:nvPr/>
        </p:nvSpPr>
        <p:spPr>
          <a:xfrm>
            <a:off x="494384" y="1838476"/>
            <a:ext cx="7522262" cy="5213376"/>
          </a:xfrm>
          <a:prstGeom prst="rect">
            <a:avLst/>
          </a:prstGeom>
          <a:blipFill>
            <a:blip r:embed="rId2" cstate="print"/>
            <a:stretch>
              <a:fillRect/>
            </a:stretch>
          </a:blipFill>
        </p:spPr>
        <p:txBody>
          <a:bodyPr wrap="square" lIns="0" tIns="0" rIns="0" bIns="0" rtlCol="0"/>
          <a:lstStyle/>
          <a:p>
            <a:endParaRPr sz="1984" dirty="0"/>
          </a:p>
        </p:txBody>
      </p:sp>
      <p:sp>
        <p:nvSpPr>
          <p:cNvPr id="19" name="object 19"/>
          <p:cNvSpPr txBox="1"/>
          <p:nvPr/>
        </p:nvSpPr>
        <p:spPr>
          <a:xfrm>
            <a:off x="6064088" y="3889912"/>
            <a:ext cx="1906546" cy="3170099"/>
          </a:xfrm>
          <a:prstGeom prst="rect">
            <a:avLst/>
          </a:prstGeom>
        </p:spPr>
        <p:txBody>
          <a:bodyPr vert="horz" wrap="square" lIns="0" tIns="0" rIns="0" bIns="0" rtlCol="0">
            <a:spAutoFit/>
          </a:bodyPr>
          <a:lstStyle/>
          <a:p>
            <a:pPr marL="12700">
              <a:lnSpc>
                <a:spcPct val="100000"/>
              </a:lnSpc>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Más de</a:t>
            </a:r>
          </a:p>
          <a:p>
            <a:pPr marL="13999"/>
            <a:r>
              <a:rPr sz="4000" b="1" spc="-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190</a:t>
            </a:r>
            <a:endParaRPr lang="en-US" sz="4000" b="1" spc="-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2700">
              <a:lnSpc>
                <a:spcPct val="100000"/>
              </a:lnSpc>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naciones que hablan</a:t>
            </a:r>
          </a:p>
          <a:p>
            <a:pPr marL="13999"/>
            <a:r>
              <a:rPr lang="en-US" sz="40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277</a:t>
            </a:r>
          </a:p>
          <a:p>
            <a:pPr lvl="0" defTabSz="914400" eaLnBrk="0" fontAlgn="base" hangingPunct="0">
              <a:spcBef>
                <a:spcPct val="0"/>
              </a:spcBef>
              <a:spcAft>
                <a:spcPct val="0"/>
              </a:spcAft>
            </a:pPr>
            <a:r>
              <a:rPr lang="es-ES"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idiomas, con costumbres únicas y un rasgo definitorio común: la hospitalidad.</a:t>
            </a:r>
            <a:r>
              <a:rPr lang="ru-RU" altLang="ru-RU" sz="10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lang="ru-RU" altLang="ru-RU" sz="2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1015465" y="3210709"/>
            <a:ext cx="2352096" cy="861774"/>
          </a:xfrm>
          <a:prstGeom prst="rect">
            <a:avLst/>
          </a:prstGeom>
        </p:spPr>
        <p:txBody>
          <a:bodyPr vert="horz" wrap="square" lIns="0" tIns="0" rIns="0" bIns="0" rtlCol="0">
            <a:spAutoFit/>
          </a:bodyPr>
          <a:lstStyle/>
          <a:p>
            <a:pPr marL="13999" marR="5600"/>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kilómetros cuadrados es comparable a la superficie del planeta Plutón</a:t>
            </a:r>
            <a:r>
              <a:rPr lang="es-ES" sz="1400" dirty="0">
                <a:solidFill>
                  <a:schemeClr val="bg2">
                    <a:lumMod val="25000"/>
                  </a:schemeClr>
                </a:solidFill>
                <a:latin typeface="Arial" panose="020B0604020202020204" pitchFamily="34" charset="0"/>
                <a:cs typeface="Arial" panose="020B0604020202020204" pitchFamily="34" charset="0"/>
              </a:rPr>
              <a:t>.</a:t>
            </a:r>
          </a:p>
        </p:txBody>
      </p:sp>
      <p:sp>
        <p:nvSpPr>
          <p:cNvPr id="13" name="object 13"/>
          <p:cNvSpPr txBox="1"/>
          <p:nvPr/>
        </p:nvSpPr>
        <p:spPr>
          <a:xfrm>
            <a:off x="1146947" y="2252075"/>
            <a:ext cx="1785348" cy="215444"/>
          </a:xfrm>
          <a:prstGeom prst="rect">
            <a:avLst/>
          </a:prstGeom>
        </p:spPr>
        <p:txBody>
          <a:bodyPr vert="horz" wrap="square" lIns="0" tIns="0" rIns="0" bIns="0" rtlCol="0">
            <a:spAutoFit/>
          </a:bodyPr>
          <a:lstStyle/>
          <a:p>
            <a:pPr marL="12700">
              <a:lnSpc>
                <a:spcPct val="100000"/>
              </a:lnSpc>
            </a:pPr>
            <a:r>
              <a:rPr lang="en-U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territorio de</a:t>
            </a:r>
          </a:p>
        </p:txBody>
      </p:sp>
      <p:sp>
        <p:nvSpPr>
          <p:cNvPr id="14" name="object 14"/>
          <p:cNvSpPr txBox="1"/>
          <p:nvPr/>
        </p:nvSpPr>
        <p:spPr>
          <a:xfrm>
            <a:off x="642615" y="2471473"/>
            <a:ext cx="2893676" cy="712503"/>
          </a:xfrm>
          <a:prstGeom prst="rect">
            <a:avLst/>
          </a:prstGeom>
        </p:spPr>
        <p:txBody>
          <a:bodyPr vert="horz" wrap="square" lIns="0" tIns="0" rIns="0" bIns="0" rtlCol="0">
            <a:spAutoFit/>
          </a:bodyPr>
          <a:lstStyle/>
          <a:p>
            <a:pPr marL="13999"/>
            <a:r>
              <a:rPr sz="4630" b="1" spc="-66" dirty="0">
                <a:solidFill>
                  <a:schemeClr val="bg2">
                    <a:lumMod val="25000"/>
                  </a:schemeClr>
                </a:solidFill>
                <a:latin typeface="Arial"/>
                <a:cs typeface="Arial"/>
              </a:rPr>
              <a:t>17,075,400</a:t>
            </a:r>
            <a:endParaRPr sz="4630" dirty="0">
              <a:solidFill>
                <a:schemeClr val="bg2">
                  <a:lumMod val="25000"/>
                </a:schemeClr>
              </a:solidFill>
              <a:latin typeface="Arial"/>
              <a:cs typeface="Arial"/>
            </a:endParaRPr>
          </a:p>
        </p:txBody>
      </p:sp>
      <p:sp>
        <p:nvSpPr>
          <p:cNvPr id="12" name="object 12"/>
          <p:cNvSpPr txBox="1"/>
          <p:nvPr/>
        </p:nvSpPr>
        <p:spPr>
          <a:xfrm>
            <a:off x="702341" y="4339416"/>
            <a:ext cx="2943676" cy="430887"/>
          </a:xfrm>
          <a:prstGeom prst="rect">
            <a:avLst/>
          </a:prstGeom>
        </p:spPr>
        <p:txBody>
          <a:bodyPr vert="horz" wrap="square" lIns="0" tIns="0" rIns="0" bIns="0" rtlCol="0">
            <a:spAutoFit/>
          </a:bodyPr>
          <a:lstStyle/>
          <a:p>
            <a:pPr marL="12700" marR="5080">
              <a:lnSpc>
                <a:spcPct val="100000"/>
              </a:lnSpc>
            </a:pPr>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Situado en dos continentes, Europa y Asia.</a:t>
            </a:r>
          </a:p>
        </p:txBody>
      </p:sp>
      <p:sp>
        <p:nvSpPr>
          <p:cNvPr id="17" name="object 17"/>
          <p:cNvSpPr txBox="1"/>
          <p:nvPr/>
        </p:nvSpPr>
        <p:spPr>
          <a:xfrm>
            <a:off x="3148194" y="4573698"/>
            <a:ext cx="2327952" cy="1692771"/>
          </a:xfrm>
          <a:prstGeom prst="rect">
            <a:avLst/>
          </a:prstGeom>
        </p:spPr>
        <p:txBody>
          <a:bodyPr vert="horz" wrap="square" lIns="0" tIns="0" rIns="0" bIns="0" rtlCol="0">
            <a:spAutoFit/>
          </a:bodyPr>
          <a:lstStyle/>
          <a:p>
            <a:pPr marL="13999" marR="5600"/>
            <a:r>
              <a:rPr lang="en-US" sz="40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26</a:t>
            </a:r>
          </a:p>
          <a:p>
            <a:r>
              <a:rPr lang="es-ES"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declarados Patrimonio de la Humanidad por la Unesco: fortalezas, catedrales y monumentos arquitectónicos.</a:t>
            </a:r>
            <a:endParaRPr 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3"/>
          <p:cNvSpPr/>
          <p:nvPr/>
        </p:nvSpPr>
        <p:spPr>
          <a:xfrm>
            <a:off x="494384" y="5520531"/>
            <a:ext cx="935810" cy="1514338"/>
          </a:xfrm>
          <a:prstGeom prst="rect">
            <a:avLst/>
          </a:prstGeom>
          <a:blipFill>
            <a:blip r:embed="rId4" cstate="print"/>
            <a:stretch>
              <a:fillRect/>
            </a:stretch>
          </a:blipFill>
        </p:spPr>
        <p:txBody>
          <a:bodyPr wrap="square" lIns="0" tIns="0" rIns="0" bIns="0" rtlCol="0"/>
          <a:lstStyle/>
          <a:p>
            <a:endParaRPr sz="1984" dirty="0"/>
          </a:p>
        </p:txBody>
      </p:sp>
    </p:spTree>
    <p:extLst>
      <p:ext uri="{BB962C8B-B14F-4D97-AF65-F5344CB8AC3E}">
        <p14:creationId xmlns:p14="http://schemas.microsoft.com/office/powerpoint/2010/main" xmlns="" val="38295983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Рисунок 30">
            <a:extLst>
              <a:ext uri="{FF2B5EF4-FFF2-40B4-BE49-F238E27FC236}">
                <a16:creationId xmlns:a16="http://schemas.microsoft.com/office/drawing/2014/main" xmlns="" id="{FDF6521E-A483-47AB-A55D-91752DD971BE}"/>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502" y="-30019"/>
            <a:ext cx="10691813" cy="7558636"/>
          </a:xfrm>
          <a:prstGeom prst="rect">
            <a:avLst/>
          </a:prstGeom>
        </p:spPr>
      </p:pic>
      <p:sp>
        <p:nvSpPr>
          <p:cNvPr id="2" name="object 2"/>
          <p:cNvSpPr txBox="1">
            <a:spLocks noGrp="1"/>
          </p:cNvSpPr>
          <p:nvPr>
            <p:ph type="title"/>
          </p:nvPr>
        </p:nvSpPr>
        <p:spPr>
          <a:xfrm>
            <a:off x="690500" y="651440"/>
            <a:ext cx="9310812" cy="666849"/>
          </a:xfrm>
          <a:prstGeom prst="rect">
            <a:avLst/>
          </a:prstGeom>
        </p:spPr>
        <p:txBody>
          <a:bodyPr vert="horz" wrap="square" lIns="0" tIns="0" rIns="0" bIns="0" rtlCol="0" anchor="ctr">
            <a:spAutoFit/>
          </a:bodyPr>
          <a:lstStyle/>
          <a:p>
            <a:pPr marL="13999" marR="5600">
              <a:lnSpc>
                <a:spcPts val="2646"/>
              </a:lnSpc>
            </a:pPr>
            <a:r>
              <a:rPr lang="en-US" sz="2300" b="1" spc="-2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COPA MUNDIAL DE LA FIFA RUSIA 2018</a:t>
            </a:r>
            <a:r>
              <a:rPr lang="es-ES"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n-US" sz="2300" b="1" spc="-2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n-US" sz="2300" spc="-6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DECLARACIONES</a:t>
            </a:r>
            <a:endParaRPr sz="2300" spc="-7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object 7"/>
          <p:cNvSpPr/>
          <p:nvPr/>
        </p:nvSpPr>
        <p:spPr>
          <a:xfrm>
            <a:off x="7235825" y="2393897"/>
            <a:ext cx="1889919" cy="0"/>
          </a:xfrm>
          <a:custGeom>
            <a:avLst/>
            <a:gdLst/>
            <a:ahLst/>
            <a:cxnLst/>
            <a:rect l="l" t="t" r="r" b="b"/>
            <a:pathLst>
              <a:path w="1714500">
                <a:moveTo>
                  <a:pt x="0" y="0"/>
                </a:moveTo>
                <a:lnTo>
                  <a:pt x="1714500" y="0"/>
                </a:lnTo>
              </a:path>
            </a:pathLst>
          </a:custGeom>
          <a:ln w="25400">
            <a:solidFill>
              <a:srgbClr val="0000AF"/>
            </a:solidFill>
          </a:ln>
        </p:spPr>
        <p:txBody>
          <a:bodyPr wrap="square" lIns="0" tIns="0" rIns="0" bIns="0" rtlCol="0"/>
          <a:lstStyle/>
          <a:p>
            <a:endParaRPr sz="1984" dirty="0"/>
          </a:p>
        </p:txBody>
      </p:sp>
      <p:sp>
        <p:nvSpPr>
          <p:cNvPr id="8" name="object 8"/>
          <p:cNvSpPr/>
          <p:nvPr/>
        </p:nvSpPr>
        <p:spPr>
          <a:xfrm>
            <a:off x="7235825" y="5084581"/>
            <a:ext cx="1469937" cy="0"/>
          </a:xfrm>
          <a:custGeom>
            <a:avLst/>
            <a:gdLst/>
            <a:ahLst/>
            <a:cxnLst/>
            <a:rect l="l" t="t" r="r" b="b"/>
            <a:pathLst>
              <a:path w="1333500">
                <a:moveTo>
                  <a:pt x="0" y="0"/>
                </a:moveTo>
                <a:lnTo>
                  <a:pt x="1333500" y="0"/>
                </a:lnTo>
              </a:path>
            </a:pathLst>
          </a:custGeom>
          <a:ln w="25400">
            <a:solidFill>
              <a:srgbClr val="0000AF"/>
            </a:solidFill>
          </a:ln>
        </p:spPr>
        <p:txBody>
          <a:bodyPr wrap="square" lIns="0" tIns="0" rIns="0" bIns="0" rtlCol="0"/>
          <a:lstStyle/>
          <a:p>
            <a:endParaRPr sz="1984" dirty="0"/>
          </a:p>
        </p:txBody>
      </p:sp>
      <p:sp>
        <p:nvSpPr>
          <p:cNvPr id="9" name="object 9"/>
          <p:cNvSpPr/>
          <p:nvPr/>
        </p:nvSpPr>
        <p:spPr>
          <a:xfrm>
            <a:off x="2616023" y="5081781"/>
            <a:ext cx="2729883" cy="0"/>
          </a:xfrm>
          <a:custGeom>
            <a:avLst/>
            <a:gdLst/>
            <a:ahLst/>
            <a:cxnLst/>
            <a:rect l="l" t="t" r="r" b="b"/>
            <a:pathLst>
              <a:path w="2476500">
                <a:moveTo>
                  <a:pt x="0" y="0"/>
                </a:moveTo>
                <a:lnTo>
                  <a:pt x="2476500" y="0"/>
                </a:lnTo>
              </a:path>
            </a:pathLst>
          </a:custGeom>
          <a:ln w="25400">
            <a:solidFill>
              <a:srgbClr val="0000AF"/>
            </a:solidFill>
          </a:ln>
        </p:spPr>
        <p:txBody>
          <a:bodyPr wrap="square" lIns="0" tIns="0" rIns="0" bIns="0" rtlCol="0"/>
          <a:lstStyle/>
          <a:p>
            <a:endParaRPr sz="1984" dirty="0"/>
          </a:p>
        </p:txBody>
      </p:sp>
      <p:sp>
        <p:nvSpPr>
          <p:cNvPr id="10" name="object 10"/>
          <p:cNvSpPr/>
          <p:nvPr/>
        </p:nvSpPr>
        <p:spPr>
          <a:xfrm>
            <a:off x="2616023" y="2393897"/>
            <a:ext cx="2309901" cy="0"/>
          </a:xfrm>
          <a:custGeom>
            <a:avLst/>
            <a:gdLst/>
            <a:ahLst/>
            <a:cxnLst/>
            <a:rect l="l" t="t" r="r" b="b"/>
            <a:pathLst>
              <a:path w="2095500">
                <a:moveTo>
                  <a:pt x="0" y="0"/>
                </a:moveTo>
                <a:lnTo>
                  <a:pt x="2095500" y="0"/>
                </a:lnTo>
              </a:path>
            </a:pathLst>
          </a:custGeom>
          <a:ln w="25400">
            <a:solidFill>
              <a:srgbClr val="0000AF"/>
            </a:solidFill>
          </a:ln>
        </p:spPr>
        <p:txBody>
          <a:bodyPr wrap="square" lIns="0" tIns="0" rIns="0" bIns="0" rtlCol="0"/>
          <a:lstStyle/>
          <a:p>
            <a:endParaRPr sz="1984" dirty="0"/>
          </a:p>
        </p:txBody>
      </p:sp>
      <p:sp>
        <p:nvSpPr>
          <p:cNvPr id="11" name="object 11"/>
          <p:cNvSpPr/>
          <p:nvPr/>
        </p:nvSpPr>
        <p:spPr>
          <a:xfrm>
            <a:off x="2616023" y="3737839"/>
            <a:ext cx="2309901" cy="0"/>
          </a:xfrm>
          <a:custGeom>
            <a:avLst/>
            <a:gdLst/>
            <a:ahLst/>
            <a:cxnLst/>
            <a:rect l="l" t="t" r="r" b="b"/>
            <a:pathLst>
              <a:path w="2095500">
                <a:moveTo>
                  <a:pt x="0" y="0"/>
                </a:moveTo>
                <a:lnTo>
                  <a:pt x="2095500" y="0"/>
                </a:lnTo>
              </a:path>
            </a:pathLst>
          </a:custGeom>
          <a:ln w="25400">
            <a:solidFill>
              <a:srgbClr val="0000AF"/>
            </a:solidFill>
          </a:ln>
        </p:spPr>
        <p:txBody>
          <a:bodyPr wrap="square" lIns="0" tIns="0" rIns="0" bIns="0" rtlCol="0"/>
          <a:lstStyle/>
          <a:p>
            <a:endParaRPr sz="1984" dirty="0"/>
          </a:p>
        </p:txBody>
      </p:sp>
      <p:sp>
        <p:nvSpPr>
          <p:cNvPr id="12" name="object 12"/>
          <p:cNvSpPr/>
          <p:nvPr/>
        </p:nvSpPr>
        <p:spPr>
          <a:xfrm>
            <a:off x="7235825" y="3567046"/>
            <a:ext cx="1889919" cy="0"/>
          </a:xfrm>
          <a:custGeom>
            <a:avLst/>
            <a:gdLst/>
            <a:ahLst/>
            <a:cxnLst/>
            <a:rect l="l" t="t" r="r" b="b"/>
            <a:pathLst>
              <a:path w="1714500">
                <a:moveTo>
                  <a:pt x="0" y="0"/>
                </a:moveTo>
                <a:lnTo>
                  <a:pt x="1714500" y="0"/>
                </a:lnTo>
              </a:path>
            </a:pathLst>
          </a:custGeom>
          <a:ln w="25400">
            <a:solidFill>
              <a:srgbClr val="0000AF"/>
            </a:solidFill>
          </a:ln>
        </p:spPr>
        <p:txBody>
          <a:bodyPr wrap="square" lIns="0" tIns="0" rIns="0" bIns="0" rtlCol="0"/>
          <a:lstStyle/>
          <a:p>
            <a:endParaRPr sz="1984" dirty="0"/>
          </a:p>
        </p:txBody>
      </p:sp>
      <p:sp>
        <p:nvSpPr>
          <p:cNvPr id="13" name="object 13"/>
          <p:cNvSpPr/>
          <p:nvPr/>
        </p:nvSpPr>
        <p:spPr>
          <a:xfrm>
            <a:off x="7235825" y="6425723"/>
            <a:ext cx="1469937" cy="0"/>
          </a:xfrm>
          <a:custGeom>
            <a:avLst/>
            <a:gdLst/>
            <a:ahLst/>
            <a:cxnLst/>
            <a:rect l="l" t="t" r="r" b="b"/>
            <a:pathLst>
              <a:path w="1333500">
                <a:moveTo>
                  <a:pt x="0" y="0"/>
                </a:moveTo>
                <a:lnTo>
                  <a:pt x="1333500" y="0"/>
                </a:lnTo>
              </a:path>
            </a:pathLst>
          </a:custGeom>
          <a:ln w="25400">
            <a:solidFill>
              <a:srgbClr val="0000AF"/>
            </a:solidFill>
          </a:ln>
        </p:spPr>
        <p:txBody>
          <a:bodyPr wrap="square" lIns="0" tIns="0" rIns="0" bIns="0" rtlCol="0"/>
          <a:lstStyle/>
          <a:p>
            <a:endParaRPr sz="1984" dirty="0"/>
          </a:p>
        </p:txBody>
      </p:sp>
      <p:sp>
        <p:nvSpPr>
          <p:cNvPr id="14" name="object 14"/>
          <p:cNvSpPr/>
          <p:nvPr/>
        </p:nvSpPr>
        <p:spPr>
          <a:xfrm>
            <a:off x="2616023" y="6593716"/>
            <a:ext cx="2729883" cy="0"/>
          </a:xfrm>
          <a:custGeom>
            <a:avLst/>
            <a:gdLst/>
            <a:ahLst/>
            <a:cxnLst/>
            <a:rect l="l" t="t" r="r" b="b"/>
            <a:pathLst>
              <a:path w="2476500">
                <a:moveTo>
                  <a:pt x="0" y="0"/>
                </a:moveTo>
                <a:lnTo>
                  <a:pt x="2476500" y="0"/>
                </a:lnTo>
              </a:path>
            </a:pathLst>
          </a:custGeom>
          <a:ln w="25400">
            <a:solidFill>
              <a:srgbClr val="0000AF"/>
            </a:solidFill>
          </a:ln>
        </p:spPr>
        <p:txBody>
          <a:bodyPr wrap="square" lIns="0" tIns="0" rIns="0" bIns="0" rtlCol="0"/>
          <a:lstStyle/>
          <a:p>
            <a:endParaRPr sz="1984" dirty="0"/>
          </a:p>
        </p:txBody>
      </p:sp>
      <p:sp>
        <p:nvSpPr>
          <p:cNvPr id="15" name="object 15"/>
          <p:cNvSpPr txBox="1"/>
          <p:nvPr/>
        </p:nvSpPr>
        <p:spPr>
          <a:xfrm>
            <a:off x="2182042" y="2068930"/>
            <a:ext cx="4941788" cy="712503"/>
          </a:xfrm>
          <a:prstGeom prst="rect">
            <a:avLst/>
          </a:prstGeom>
        </p:spPr>
        <p:txBody>
          <a:bodyPr vert="horz" wrap="square" lIns="0" tIns="0" rIns="0" bIns="0" rtlCol="0">
            <a:spAutoFit/>
          </a:bodyPr>
          <a:lstStyle/>
          <a:p>
            <a:pPr marL="13999">
              <a:tabLst>
                <a:tab pos="4633039" algn="l"/>
              </a:tabLst>
            </a:pPr>
            <a:r>
              <a:rPr sz="4630" b="1" dirty="0">
                <a:solidFill>
                  <a:srgbClr val="0000AF"/>
                </a:solidFill>
                <a:latin typeface="Arial"/>
                <a:cs typeface="Arial"/>
              </a:rPr>
              <a:t>“	“</a:t>
            </a:r>
            <a:endParaRPr sz="4630" dirty="0">
              <a:latin typeface="Arial"/>
              <a:cs typeface="Arial"/>
            </a:endParaRPr>
          </a:p>
        </p:txBody>
      </p:sp>
      <p:sp>
        <p:nvSpPr>
          <p:cNvPr id="16" name="object 16"/>
          <p:cNvSpPr txBox="1"/>
          <p:nvPr/>
        </p:nvSpPr>
        <p:spPr>
          <a:xfrm>
            <a:off x="6801759" y="4784785"/>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17" name="object 17"/>
          <p:cNvSpPr txBox="1"/>
          <p:nvPr/>
        </p:nvSpPr>
        <p:spPr>
          <a:xfrm>
            <a:off x="2182042" y="4767733"/>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18" name="object 18"/>
          <p:cNvSpPr txBox="1"/>
          <p:nvPr/>
        </p:nvSpPr>
        <p:spPr>
          <a:xfrm>
            <a:off x="9237739" y="3393048"/>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19" name="object 19"/>
          <p:cNvSpPr txBox="1"/>
          <p:nvPr/>
        </p:nvSpPr>
        <p:spPr>
          <a:xfrm>
            <a:off x="8817924" y="6265893"/>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20" name="object 20"/>
          <p:cNvSpPr txBox="1"/>
          <p:nvPr/>
        </p:nvSpPr>
        <p:spPr>
          <a:xfrm>
            <a:off x="5458236" y="6417003"/>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21" name="object 21"/>
          <p:cNvSpPr txBox="1"/>
          <p:nvPr/>
        </p:nvSpPr>
        <p:spPr>
          <a:xfrm>
            <a:off x="5038423" y="3561210"/>
            <a:ext cx="321986" cy="712503"/>
          </a:xfrm>
          <a:prstGeom prst="rect">
            <a:avLst/>
          </a:prstGeom>
        </p:spPr>
        <p:txBody>
          <a:bodyPr vert="horz" wrap="square" lIns="0" tIns="0" rIns="0" bIns="0" rtlCol="0">
            <a:spAutoFit/>
          </a:bodyPr>
          <a:lstStyle/>
          <a:p>
            <a:pPr marL="13999"/>
            <a:r>
              <a:rPr sz="4630" b="1" dirty="0">
                <a:solidFill>
                  <a:srgbClr val="0000AF"/>
                </a:solidFill>
                <a:latin typeface="Arial"/>
                <a:cs typeface="Arial"/>
              </a:rPr>
              <a:t>”</a:t>
            </a:r>
            <a:endParaRPr sz="4630" dirty="0">
              <a:latin typeface="Arial"/>
              <a:cs typeface="Arial"/>
            </a:endParaRPr>
          </a:p>
        </p:txBody>
      </p:sp>
      <p:sp>
        <p:nvSpPr>
          <p:cNvPr id="22" name="object 22"/>
          <p:cNvSpPr txBox="1"/>
          <p:nvPr/>
        </p:nvSpPr>
        <p:spPr>
          <a:xfrm>
            <a:off x="7221825" y="2502571"/>
            <a:ext cx="2337900" cy="923330"/>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Haremos todo lo possible para hacer que los atletas y los fanáticos se sientan como en casa, no solo en nuestro país sino en todo el mundo.</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7221826" y="5218780"/>
            <a:ext cx="1903918" cy="1107996"/>
          </a:xfrm>
          <a:prstGeom prst="rect">
            <a:avLst/>
          </a:prstGeom>
        </p:spPr>
        <p:txBody>
          <a:bodyPr vert="horz" wrap="square" lIns="0" tIns="0" rIns="0" bIns="0" rtlCol="0">
            <a:spAutoFit/>
          </a:bodyPr>
          <a:lstStyle/>
          <a:p>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Felicitaciones tiene que ir a Rusia, ganaron y les hicieron bien. Estoy seguro de que será una muy buena Copa Mundial.</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24"/>
          <p:cNvSpPr txBox="1"/>
          <p:nvPr/>
        </p:nvSpPr>
        <p:spPr>
          <a:xfrm>
            <a:off x="2602025" y="5176175"/>
            <a:ext cx="2939705" cy="1292662"/>
          </a:xfrm>
          <a:prstGeom prst="rect">
            <a:avLst/>
          </a:prstGeom>
        </p:spPr>
        <p:txBody>
          <a:bodyPr vert="horz" wrap="square" lIns="0" tIns="0" rIns="0" bIns="0" rtlCol="0">
            <a:spAutoFit/>
          </a:bodyPr>
          <a:lstStyle/>
          <a:p>
            <a:pPr marL="13999" marR="5600"/>
            <a:r>
              <a:rPr lang="es-ES" sz="12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Tenemos un campeonato único por venir. ¡Tantas regiones con gran historia y diversidad de religiones!</a:t>
            </a:r>
          </a:p>
          <a:p>
            <a:pPr marL="13999" marR="5600"/>
            <a:r>
              <a:rPr lang="es-ES" sz="12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¡Os deseo suerte! Nosotros os ayudaremos</a:t>
            </a:r>
            <a:r>
              <a:rPr lang="ru-RU" sz="12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sz="12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regiones, su rector y</a:t>
            </a:r>
          </a:p>
          <a:p>
            <a:pPr marL="13999" marR="5600"/>
            <a:r>
              <a:rPr lang="es-ES" sz="1200"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el Comité Organizador estará a su lado.</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object 25"/>
          <p:cNvSpPr txBox="1"/>
          <p:nvPr/>
        </p:nvSpPr>
        <p:spPr>
          <a:xfrm>
            <a:off x="2616023" y="2398953"/>
            <a:ext cx="2856212" cy="1477328"/>
          </a:xfrm>
          <a:prstGeom prst="rect">
            <a:avLst/>
          </a:prstGeom>
        </p:spPr>
        <p:txBody>
          <a:bodyPr vert="horz" wrap="square" lIns="0" tIns="0" rIns="0" bIns="0" rtlCol="0">
            <a:spAutoFit/>
          </a:bodyPr>
          <a:lstStyle/>
          <a:p>
            <a:pPr marL="13999" marR="5600"/>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Estoy seguro de que podremos asegurar una organización de primer nivel en todo, tanto para los atletas como para los invitados a la Copa Mundial. Es nuestro deber hacer que realmente se sientan parte de un festival de fútbol increíble.</a:t>
            </a:r>
          </a:p>
          <a:p>
            <a:pPr marL="13999" marR="5600"/>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object 26"/>
          <p:cNvSpPr txBox="1"/>
          <p:nvPr/>
        </p:nvSpPr>
        <p:spPr>
          <a:xfrm>
            <a:off x="7221825" y="1917917"/>
            <a:ext cx="2197945" cy="430887"/>
          </a:xfrm>
          <a:prstGeom prst="rect">
            <a:avLst/>
          </a:prstGeom>
        </p:spPr>
        <p:txBody>
          <a:bodyPr vert="horz" wrap="square" lIns="0" tIns="0" rIns="0" bIns="0" rtlCol="0">
            <a:spAutoFit/>
          </a:bodyPr>
          <a:lstStyle/>
          <a:p>
            <a:pPr marL="13999" marR="5600"/>
            <a:r>
              <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PRESIDENT</a:t>
            </a:r>
            <a:r>
              <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a:t>
            </a:r>
            <a:r>
              <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VLADIMIR</a:t>
            </a:r>
            <a:r>
              <a:rPr sz="1400" b="1"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PUTIN</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7" name="object 27"/>
          <p:cNvSpPr txBox="1"/>
          <p:nvPr/>
        </p:nvSpPr>
        <p:spPr>
          <a:xfrm>
            <a:off x="7221826" y="4773795"/>
            <a:ext cx="2015913" cy="215444"/>
          </a:xfrm>
          <a:prstGeom prst="rect">
            <a:avLst/>
          </a:prstGeom>
        </p:spPr>
        <p:txBody>
          <a:bodyPr vert="horz" wrap="square" lIns="0" tIns="0" rIns="0" bIns="0" rtlCol="0">
            <a:spAutoFit/>
          </a:bodyPr>
          <a:lstStyle/>
          <a:p>
            <a:pPr marL="13999"/>
            <a:r>
              <a:rPr lang="en-US"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PRÍNCIPE </a:t>
            </a:r>
            <a:r>
              <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WILLIAM</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8" name="object 28"/>
          <p:cNvSpPr txBox="1"/>
          <p:nvPr/>
        </p:nvSpPr>
        <p:spPr>
          <a:xfrm>
            <a:off x="2602024" y="4582949"/>
            <a:ext cx="3290776" cy="430887"/>
          </a:xfrm>
          <a:prstGeom prst="rect">
            <a:avLst/>
          </a:prstGeom>
        </p:spPr>
        <p:txBody>
          <a:bodyPr vert="horz" wrap="square" lIns="0" tIns="0" rIns="0" bIns="0" rtlCol="0">
            <a:spAutoFit/>
          </a:bodyPr>
          <a:lstStyle/>
          <a:p>
            <a:pPr marL="13999"/>
            <a:r>
              <a:rPr sz="14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CARLES</a:t>
            </a:r>
            <a:r>
              <a:rPr sz="1400" b="1" spc="-10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PUYOL</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600"/>
            <a:r>
              <a:rPr lang="en-US" sz="1400"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FUTBOLISTA ESPA</a:t>
            </a:r>
            <a:r>
              <a:rPr lang="es-ES" sz="1400"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ÑOL </a:t>
            </a:r>
            <a:endParaRPr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9" name="object 29"/>
          <p:cNvSpPr txBox="1"/>
          <p:nvPr/>
        </p:nvSpPr>
        <p:spPr>
          <a:xfrm>
            <a:off x="2602024" y="1917917"/>
            <a:ext cx="2579576" cy="430887"/>
          </a:xfrm>
          <a:prstGeom prst="rect">
            <a:avLst/>
          </a:prstGeom>
        </p:spPr>
        <p:txBody>
          <a:bodyPr vert="horz" wrap="square" lIns="0" tIns="0" rIns="0" bIns="0" rtlCol="0">
            <a:spAutoFit/>
          </a:bodyPr>
          <a:lstStyle/>
          <a:p>
            <a:pPr marL="12700" marR="5080">
              <a:lnSpc>
                <a:spcPct val="100000"/>
              </a:lnSpc>
            </a:pPr>
            <a:r>
              <a:rPr lang="it-IT"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GIANNI</a:t>
            </a:r>
            <a:r>
              <a:rPr lang="it-IT" sz="1400" b="1" spc="-9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it-IT" sz="1400" b="1" spc="-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INFANTINO  </a:t>
            </a:r>
            <a:r>
              <a:rPr lang="it-IT" sz="14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PRESIDENTE de la FIFA</a:t>
            </a:r>
            <a:endParaRPr lang="it-IT"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2" name="object 3"/>
          <p:cNvSpPr/>
          <p:nvPr/>
        </p:nvSpPr>
        <p:spPr>
          <a:xfrm>
            <a:off x="1049274" y="2422245"/>
            <a:ext cx="1259946" cy="1259946"/>
          </a:xfrm>
          <a:prstGeom prst="rect">
            <a:avLst/>
          </a:prstGeom>
          <a:blipFill>
            <a:blip r:embed="rId3" cstate="print"/>
            <a:stretch>
              <a:fillRect/>
            </a:stretch>
          </a:blipFill>
        </p:spPr>
        <p:txBody>
          <a:bodyPr wrap="square" lIns="0" tIns="0" rIns="0" bIns="0" rtlCol="0"/>
          <a:lstStyle/>
          <a:p>
            <a:endParaRPr sz="1984" dirty="0"/>
          </a:p>
        </p:txBody>
      </p:sp>
      <p:sp>
        <p:nvSpPr>
          <p:cNvPr id="33" name="object 6"/>
          <p:cNvSpPr/>
          <p:nvPr/>
        </p:nvSpPr>
        <p:spPr>
          <a:xfrm>
            <a:off x="5859692" y="2383821"/>
            <a:ext cx="1259946" cy="1259946"/>
          </a:xfrm>
          <a:prstGeom prst="rect">
            <a:avLst/>
          </a:prstGeom>
          <a:blipFill>
            <a:blip r:embed="rId4" cstate="print"/>
            <a:stretch>
              <a:fillRect/>
            </a:stretch>
          </a:blipFill>
        </p:spPr>
        <p:txBody>
          <a:bodyPr wrap="square" lIns="0" tIns="0" rIns="0" bIns="0" rtlCol="0"/>
          <a:lstStyle/>
          <a:p>
            <a:endParaRPr sz="1984" dirty="0"/>
          </a:p>
        </p:txBody>
      </p:sp>
      <p:sp>
        <p:nvSpPr>
          <p:cNvPr id="34" name="object 4"/>
          <p:cNvSpPr/>
          <p:nvPr/>
        </p:nvSpPr>
        <p:spPr>
          <a:xfrm>
            <a:off x="5867449" y="5067555"/>
            <a:ext cx="1259946" cy="1259946"/>
          </a:xfrm>
          <a:prstGeom prst="rect">
            <a:avLst/>
          </a:prstGeom>
          <a:blipFill>
            <a:blip r:embed="rId5" cstate="print"/>
            <a:stretch>
              <a:fillRect/>
            </a:stretch>
          </a:blipFill>
        </p:spPr>
        <p:txBody>
          <a:bodyPr wrap="square" lIns="0" tIns="0" rIns="0" bIns="0" rtlCol="0"/>
          <a:lstStyle/>
          <a:p>
            <a:endParaRPr sz="1984" dirty="0"/>
          </a:p>
        </p:txBody>
      </p:sp>
      <p:sp>
        <p:nvSpPr>
          <p:cNvPr id="35" name="object 5"/>
          <p:cNvSpPr/>
          <p:nvPr/>
        </p:nvSpPr>
        <p:spPr>
          <a:xfrm>
            <a:off x="1146422" y="5067555"/>
            <a:ext cx="1259946" cy="1259946"/>
          </a:xfrm>
          <a:prstGeom prst="rect">
            <a:avLst/>
          </a:prstGeom>
          <a:blipFill>
            <a:blip r:embed="rId6" cstate="print"/>
            <a:stretch>
              <a:fillRect/>
            </a:stretch>
          </a:blipFill>
        </p:spPr>
        <p:txBody>
          <a:bodyPr wrap="square" lIns="0" tIns="0" rIns="0" bIns="0" rtlCol="0"/>
          <a:lstStyle/>
          <a:p>
            <a:endParaRPr sz="1984" dirty="0"/>
          </a:p>
        </p:txBody>
      </p:sp>
    </p:spTree>
    <p:extLst>
      <p:ext uri="{BB962C8B-B14F-4D97-AF65-F5344CB8AC3E}">
        <p14:creationId xmlns:p14="http://schemas.microsoft.com/office/powerpoint/2010/main" xmlns="" val="41467023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a:extLst>
              <a:ext uri="{FF2B5EF4-FFF2-40B4-BE49-F238E27FC236}">
                <a16:creationId xmlns:a16="http://schemas.microsoft.com/office/drawing/2014/main" xmlns="" id="{ACFE6C2C-4843-4D62-A959-950ACBA5084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4000" y="0"/>
            <a:ext cx="10691813" cy="7558636"/>
          </a:xfrm>
          <a:prstGeom prst="rect">
            <a:avLst/>
          </a:prstGeom>
        </p:spPr>
      </p:pic>
      <p:sp>
        <p:nvSpPr>
          <p:cNvPr id="2" name="object 2"/>
          <p:cNvSpPr txBox="1">
            <a:spLocks noGrp="1"/>
          </p:cNvSpPr>
          <p:nvPr>
            <p:ph type="title"/>
          </p:nvPr>
        </p:nvSpPr>
        <p:spPr>
          <a:xfrm>
            <a:off x="1130007" y="905947"/>
            <a:ext cx="8403798" cy="340093"/>
          </a:xfrm>
          <a:prstGeom prst="rect">
            <a:avLst/>
          </a:prstGeom>
        </p:spPr>
        <p:txBody>
          <a:bodyPr vert="horz" wrap="square" lIns="0" tIns="0" rIns="0" bIns="0" rtlCol="0" anchor="ctr">
            <a:spAutoFit/>
          </a:bodyPr>
          <a:lstStyle/>
          <a:p>
            <a:pPr marL="13999">
              <a:lnSpc>
                <a:spcPts val="2910"/>
              </a:lnSpc>
            </a:pPr>
            <a:r>
              <a:rPr lang="es-ES" sz="2300" spc="-5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NO PIERDA LA OPORTUNIDAD DE VIAJAR EN RUSIA</a:t>
            </a:r>
            <a:endParaRPr sz="2300"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5" name="object 5"/>
          <p:cNvSpPr txBox="1"/>
          <p:nvPr/>
        </p:nvSpPr>
        <p:spPr>
          <a:xfrm>
            <a:off x="1132088" y="2085910"/>
            <a:ext cx="3686655" cy="1384995"/>
          </a:xfrm>
          <a:prstGeom prst="rect">
            <a:avLst/>
          </a:prstGeom>
        </p:spPr>
        <p:txBody>
          <a:bodyPr vert="horz" wrap="square" lIns="0" tIns="0" rIns="0" bIns="0" rtlCol="0">
            <a:spAutoFit/>
          </a:bodyPr>
          <a:lstStyle/>
          <a:p>
            <a:pPr marL="13999">
              <a:lnSpc>
                <a:spcPct val="150000"/>
              </a:lnSpc>
            </a:pPr>
            <a:r>
              <a:rPr sz="1200"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NAT</a:t>
            </a:r>
            <a:r>
              <a:rPr lang="en-US" sz="1200"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URALEZA</a:t>
            </a:r>
            <a:endPar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600">
              <a:lnSpc>
                <a:spcPct val="150000"/>
              </a:lnSpc>
            </a:pPr>
            <a:r>
              <a:rPr lang="es-ES"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12 mares y el lago más profundo del mundo - Baikal, 103 reservas, 43 parques nacionales, gigantes montañas, pastizales, volcanes y cuevas.</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p:nvPr/>
        </p:nvSpPr>
        <p:spPr>
          <a:xfrm>
            <a:off x="1132086" y="5109780"/>
            <a:ext cx="3126067" cy="830997"/>
          </a:xfrm>
          <a:prstGeom prst="rect">
            <a:avLst/>
          </a:prstGeom>
        </p:spPr>
        <p:txBody>
          <a:bodyPr vert="horz" wrap="square" lIns="0" tIns="0" rIns="0" bIns="0" rtlCol="0">
            <a:spAutoFit/>
          </a:bodyPr>
          <a:lstStyle/>
          <a:p>
            <a:pPr marL="13999">
              <a:lnSpc>
                <a:spcPct val="150000"/>
              </a:lnSpc>
            </a:pPr>
            <a:r>
              <a:rPr lang="en-U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TRADICIONES</a:t>
            </a:r>
            <a:endPar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marR="877051" indent="-171450">
              <a:lnSpc>
                <a:spcPct val="150000"/>
              </a:lnSpc>
              <a:buFont typeface="Arial" panose="020B0604020202020204" pitchFamily="34" charset="0"/>
              <a:buChar char="•"/>
            </a:pP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Folk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crafts  Russian</a:t>
            </a:r>
            <a:r>
              <a:rPr lang="en-US"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cuisine</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famous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Russian steam</a:t>
            </a:r>
            <a:r>
              <a:rPr sz="1200"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baths</a:t>
            </a:r>
          </a:p>
        </p:txBody>
      </p:sp>
      <p:sp>
        <p:nvSpPr>
          <p:cNvPr id="7" name="object 7"/>
          <p:cNvSpPr txBox="1"/>
          <p:nvPr/>
        </p:nvSpPr>
        <p:spPr>
          <a:xfrm>
            <a:off x="5331907" y="5109780"/>
            <a:ext cx="3746938" cy="1384995"/>
          </a:xfrm>
          <a:prstGeom prst="rect">
            <a:avLst/>
          </a:prstGeom>
        </p:spPr>
        <p:txBody>
          <a:bodyPr vert="horz" wrap="square" lIns="0" tIns="0" rIns="0" bIns="0" rtlCol="0">
            <a:spAutoFit/>
          </a:bodyPr>
          <a:lstStyle/>
          <a:p>
            <a:pPr marL="13999" marR="5600">
              <a:lnSpc>
                <a:spcPct val="150000"/>
              </a:lnSpc>
            </a:pPr>
            <a:r>
              <a:rPr lang="en-US" sz="12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LAS TENDENCIAS</a:t>
            </a:r>
            <a:endParaRPr lang="en-US"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Restaurantes gastronómicos, festivales de comida y cultura alimentaria</a:t>
            </a:r>
            <a:endPar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Ropa y diseño industrial</a:t>
            </a:r>
            <a:r>
              <a:rPr lang="ru-RU"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Grupos de arte</a:t>
            </a:r>
            <a:endParaRPr lang="ru-RU" altLang="ru-RU" sz="28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9" name="object 9"/>
          <p:cNvSpPr txBox="1"/>
          <p:nvPr/>
        </p:nvSpPr>
        <p:spPr>
          <a:xfrm>
            <a:off x="5344728" y="2079411"/>
            <a:ext cx="3746938" cy="3018390"/>
          </a:xfrm>
          <a:prstGeom prst="rect">
            <a:avLst/>
          </a:prstGeom>
        </p:spPr>
        <p:txBody>
          <a:bodyPr vert="horz" wrap="square" lIns="0" tIns="0" rIns="0" bIns="0" rtlCol="0">
            <a:spAutoFit/>
          </a:bodyPr>
          <a:lstStyle/>
          <a:p>
            <a:pPr marL="13999">
              <a:lnSpc>
                <a:spcPct val="150000"/>
              </a:lnSpc>
            </a:pPr>
            <a:r>
              <a:rPr lang="en-U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CULTURA</a:t>
            </a:r>
          </a:p>
          <a:p>
            <a:pPr marL="185449" indent="-171450">
              <a:lnSpc>
                <a:spcPct val="150000"/>
              </a:lnSpc>
              <a:buFont typeface="Arial" panose="020B0604020202020204" pitchFamily="34" charset="0"/>
              <a:buChar char="•"/>
            </a:pPr>
            <a:r>
              <a:rPr lang="en-U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Una diversidad arquitectónica única</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marR="129493" indent="-171450">
              <a:lnSpc>
                <a:spcPct val="15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Catedrales históricas, desde datsan budistas hasta iglesias cristianas ortodoxas de madera</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71450" indent="-171450">
              <a:lnSpc>
                <a:spcPct val="150000"/>
              </a:lnSpc>
              <a:buFont typeface="Arial" panose="020B0604020202020204" pitchFamily="34" charset="0"/>
              <a:buChar char="•"/>
            </a:pPr>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Museos con obras originales de maestros de renombre mundial</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lang="en-U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Teatros con estrenos anuales</a:t>
            </a:r>
            <a:endParaRPr 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85449" indent="-171450">
              <a:lnSpc>
                <a:spcPct val="150000"/>
              </a:lnSpc>
              <a:buFont typeface="Arial" panose="020B0604020202020204" pitchFamily="34" charset="0"/>
              <a:buChar char="•"/>
            </a:pPr>
            <a:r>
              <a:rPr lang="es-ES"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Exposiciones de antiguos maestros y artistas contemporáneos</a:t>
            </a:r>
            <a:r>
              <a:rPr lang="ru-RU" altLang="ru-RU"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p>
          <a:p>
            <a:pPr marL="185449" indent="-171450">
              <a:lnSpc>
                <a:spcPct val="150000"/>
              </a:lnSpc>
              <a:buFont typeface="Arial" panose="020B0604020202020204" pitchFamily="34" charset="0"/>
              <a:buChar char="•"/>
            </a:pPr>
            <a:endParaRPr lang="ru-RU" sz="1200" dirty="0">
              <a:solidFill>
                <a:schemeClr val="bg2">
                  <a:lumMod val="25000"/>
                </a:schemeClr>
              </a:solidFill>
            </a:endParaRPr>
          </a:p>
        </p:txBody>
      </p:sp>
      <p:sp>
        <p:nvSpPr>
          <p:cNvPr id="10" name="object 10"/>
          <p:cNvSpPr/>
          <p:nvPr/>
        </p:nvSpPr>
        <p:spPr>
          <a:xfrm>
            <a:off x="1146086" y="2379897"/>
            <a:ext cx="3779838" cy="0"/>
          </a:xfrm>
          <a:custGeom>
            <a:avLst/>
            <a:gdLst/>
            <a:ahLst/>
            <a:cxnLst/>
            <a:rect l="l" t="t" r="r" b="b"/>
            <a:pathLst>
              <a:path w="3429000">
                <a:moveTo>
                  <a:pt x="3429000" y="0"/>
                </a:moveTo>
                <a:lnTo>
                  <a:pt x="0" y="0"/>
                </a:lnTo>
              </a:path>
            </a:pathLst>
          </a:custGeom>
          <a:ln w="25400">
            <a:solidFill>
              <a:srgbClr val="0000AF"/>
            </a:solidFill>
          </a:ln>
        </p:spPr>
        <p:txBody>
          <a:bodyPr wrap="square" lIns="0" tIns="0" rIns="0" bIns="0" rtlCol="0"/>
          <a:lstStyle/>
          <a:p>
            <a:endParaRPr sz="1984" dirty="0"/>
          </a:p>
        </p:txBody>
      </p:sp>
      <p:sp>
        <p:nvSpPr>
          <p:cNvPr id="11" name="object 11"/>
          <p:cNvSpPr/>
          <p:nvPr/>
        </p:nvSpPr>
        <p:spPr>
          <a:xfrm>
            <a:off x="5345906" y="2379897"/>
            <a:ext cx="3779838" cy="0"/>
          </a:xfrm>
          <a:custGeom>
            <a:avLst/>
            <a:gdLst/>
            <a:ahLst/>
            <a:cxnLst/>
            <a:rect l="l" t="t" r="r" b="b"/>
            <a:pathLst>
              <a:path w="3429000">
                <a:moveTo>
                  <a:pt x="3429000" y="0"/>
                </a:moveTo>
                <a:lnTo>
                  <a:pt x="0" y="0"/>
                </a:lnTo>
              </a:path>
            </a:pathLst>
          </a:custGeom>
          <a:ln w="25400">
            <a:solidFill>
              <a:srgbClr val="0000AF"/>
            </a:solidFill>
          </a:ln>
        </p:spPr>
        <p:txBody>
          <a:bodyPr wrap="square" lIns="0" tIns="0" rIns="0" bIns="0" rtlCol="0"/>
          <a:lstStyle/>
          <a:p>
            <a:endParaRPr sz="1984" dirty="0"/>
          </a:p>
        </p:txBody>
      </p:sp>
      <p:sp>
        <p:nvSpPr>
          <p:cNvPr id="12" name="object 12"/>
          <p:cNvSpPr/>
          <p:nvPr/>
        </p:nvSpPr>
        <p:spPr>
          <a:xfrm>
            <a:off x="5345906" y="5403767"/>
            <a:ext cx="3779838" cy="0"/>
          </a:xfrm>
          <a:custGeom>
            <a:avLst/>
            <a:gdLst/>
            <a:ahLst/>
            <a:cxnLst/>
            <a:rect l="l" t="t" r="r" b="b"/>
            <a:pathLst>
              <a:path w="3429000">
                <a:moveTo>
                  <a:pt x="3429000" y="0"/>
                </a:moveTo>
                <a:lnTo>
                  <a:pt x="0" y="0"/>
                </a:lnTo>
              </a:path>
            </a:pathLst>
          </a:custGeom>
          <a:ln w="25400">
            <a:solidFill>
              <a:srgbClr val="0000AF"/>
            </a:solidFill>
          </a:ln>
        </p:spPr>
        <p:txBody>
          <a:bodyPr wrap="square" lIns="0" tIns="0" rIns="0" bIns="0" rtlCol="0"/>
          <a:lstStyle/>
          <a:p>
            <a:endParaRPr sz="1984" dirty="0"/>
          </a:p>
        </p:txBody>
      </p:sp>
      <p:sp>
        <p:nvSpPr>
          <p:cNvPr id="13" name="object 13"/>
          <p:cNvSpPr/>
          <p:nvPr/>
        </p:nvSpPr>
        <p:spPr>
          <a:xfrm>
            <a:off x="1146086" y="5403767"/>
            <a:ext cx="3779838" cy="0"/>
          </a:xfrm>
          <a:custGeom>
            <a:avLst/>
            <a:gdLst/>
            <a:ahLst/>
            <a:cxnLst/>
            <a:rect l="l" t="t" r="r" b="b"/>
            <a:pathLst>
              <a:path w="3429000">
                <a:moveTo>
                  <a:pt x="3429000" y="0"/>
                </a:moveTo>
                <a:lnTo>
                  <a:pt x="0" y="0"/>
                </a:lnTo>
              </a:path>
            </a:pathLst>
          </a:custGeom>
          <a:ln w="25400">
            <a:solidFill>
              <a:srgbClr val="0000AF"/>
            </a:solidFill>
          </a:ln>
        </p:spPr>
        <p:txBody>
          <a:bodyPr wrap="square" lIns="0" tIns="0" rIns="0" bIns="0" rtlCol="0"/>
          <a:lstStyle/>
          <a:p>
            <a:endParaRPr sz="1984" dirty="0"/>
          </a:p>
        </p:txBody>
      </p:sp>
      <p:pic>
        <p:nvPicPr>
          <p:cNvPr id="37" name="Изображение 36" descr="icon3.jpg"/>
          <p:cNvPicPr>
            <a:picLocks noChangeAspect="1"/>
          </p:cNvPicPr>
          <p:nvPr/>
        </p:nvPicPr>
        <p:blipFill>
          <a:blip r:embed="rId3" cstate="print">
            <a:alphaModFix/>
            <a:extLst>
              <a:ext uri="{28A0092B-C50C-407E-A947-70E740481C1C}">
                <a14:useLocalDpi xmlns:a14="http://schemas.microsoft.com/office/drawing/2010/main" xmlns="" val="0"/>
              </a:ext>
            </a:extLst>
          </a:blip>
          <a:stretch>
            <a:fillRect/>
          </a:stretch>
        </p:blipFill>
        <p:spPr>
          <a:xfrm>
            <a:off x="4169125" y="1838808"/>
            <a:ext cx="753416" cy="406845"/>
          </a:xfrm>
          <a:prstGeom prst="rect">
            <a:avLst/>
          </a:prstGeom>
        </p:spPr>
      </p:pic>
      <p:pic>
        <p:nvPicPr>
          <p:cNvPr id="38" name="Изображение 37" descr="Снимок экрана 2016-11-22 в 15.38.43.png"/>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4341157" y="4513366"/>
            <a:ext cx="612895" cy="877501"/>
          </a:xfrm>
          <a:prstGeom prst="rect">
            <a:avLst/>
          </a:prstGeom>
        </p:spPr>
      </p:pic>
      <p:pic>
        <p:nvPicPr>
          <p:cNvPr id="39" name="Изображение 38" descr="Снимок экрана 2016-11-22 в 15.38.53.png"/>
          <p:cNvPicPr>
            <a:picLocks noChangeAspect="1"/>
          </p:cNvPicPr>
          <p:nvPr/>
        </p:nvPicPr>
        <p:blipFill>
          <a:blip r:embed="rId5" cstate="print">
            <a:alphaModFix/>
            <a:extLst>
              <a:ext uri="{28A0092B-C50C-407E-A947-70E740481C1C}">
                <a14:useLocalDpi xmlns:a14="http://schemas.microsoft.com/office/drawing/2010/main" xmlns="" val="0"/>
              </a:ext>
            </a:extLst>
          </a:blip>
          <a:stretch>
            <a:fillRect/>
          </a:stretch>
        </p:blipFill>
        <p:spPr>
          <a:xfrm>
            <a:off x="8328934" y="1756374"/>
            <a:ext cx="829512" cy="537952"/>
          </a:xfrm>
          <a:prstGeom prst="rect">
            <a:avLst/>
          </a:prstGeom>
        </p:spPr>
      </p:pic>
      <p:pic>
        <p:nvPicPr>
          <p:cNvPr id="40" name="Изображение 39" descr="icon4.jp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8557991" y="4748796"/>
            <a:ext cx="581974" cy="581974"/>
          </a:xfrm>
          <a:prstGeom prst="rect">
            <a:avLst/>
          </a:prstGeom>
        </p:spPr>
      </p:pic>
    </p:spTree>
    <p:extLst>
      <p:ext uri="{BB962C8B-B14F-4D97-AF65-F5344CB8AC3E}">
        <p14:creationId xmlns:p14="http://schemas.microsoft.com/office/powerpoint/2010/main" xmlns="" val="18339145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Рисунок 39">
            <a:extLst>
              <a:ext uri="{FF2B5EF4-FFF2-40B4-BE49-F238E27FC236}">
                <a16:creationId xmlns:a16="http://schemas.microsoft.com/office/drawing/2014/main" xmlns="" id="{F97DEAFB-0663-4862-9640-E43185F9826B}"/>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12962" y="1039"/>
            <a:ext cx="10691813" cy="7558636"/>
          </a:xfrm>
          <a:prstGeom prst="rect">
            <a:avLst/>
          </a:prstGeom>
        </p:spPr>
      </p:pic>
      <p:sp>
        <p:nvSpPr>
          <p:cNvPr id="39" name="object 5"/>
          <p:cNvSpPr/>
          <p:nvPr/>
        </p:nvSpPr>
        <p:spPr>
          <a:xfrm>
            <a:off x="4472566" y="1865148"/>
            <a:ext cx="5834333" cy="5179777"/>
          </a:xfrm>
          <a:prstGeom prst="rect">
            <a:avLst/>
          </a:prstGeom>
          <a:blipFill>
            <a:blip r:embed="rId3" cstate="print"/>
            <a:stretch>
              <a:fillRect/>
            </a:stretch>
          </a:blipFill>
        </p:spPr>
        <p:txBody>
          <a:bodyPr wrap="square" lIns="0" tIns="0" rIns="0" bIns="0" rtlCol="0"/>
          <a:lstStyle/>
          <a:p>
            <a:endParaRPr sz="1984" dirty="0"/>
          </a:p>
        </p:txBody>
      </p:sp>
      <p:sp>
        <p:nvSpPr>
          <p:cNvPr id="3" name="object 3"/>
          <p:cNvSpPr txBox="1"/>
          <p:nvPr/>
        </p:nvSpPr>
        <p:spPr>
          <a:xfrm>
            <a:off x="1188183" y="2005948"/>
            <a:ext cx="2905832" cy="4416978"/>
          </a:xfrm>
          <a:prstGeom prst="rect">
            <a:avLst/>
          </a:prstGeom>
        </p:spPr>
        <p:txBody>
          <a:bodyPr vert="horz" wrap="square" lIns="0" tIns="0" rIns="0" bIns="0" rtlCol="0">
            <a:spAutoFit/>
          </a:bodyPr>
          <a:lstStyle/>
          <a:p>
            <a:pPr marL="13999" marR="580967">
              <a:lnSpc>
                <a:spcPct val="111100"/>
              </a:lnSpc>
            </a:pPr>
            <a:r>
              <a:rPr lang="en-US" sz="1984" b="1" spc="-2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FAN</a:t>
            </a:r>
            <a:r>
              <a:rPr sz="1984" b="1" spc="-22"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984"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ID </a:t>
            </a:r>
            <a:endParaRPr lang="en-US" sz="1984" b="1" spc="-1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80967">
              <a:lnSpc>
                <a:spcPct val="111100"/>
              </a:lnSpc>
            </a:pPr>
            <a:r>
              <a:rPr sz="1984"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endParaRPr lang="en-US" sz="1984"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80967">
              <a:lnSpc>
                <a:spcPct val="111100"/>
              </a:lnSpc>
            </a:pPr>
            <a:r>
              <a:rPr sz="1984" b="1"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passport</a:t>
            </a:r>
            <a:r>
              <a:rPr sz="1984" b="1" spc="-28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sz="1984" b="1" spc="-28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a:t>
            </a:r>
            <a:endParaRPr lang="en-US" sz="1984" b="1" spc="-287"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80967">
              <a:lnSpc>
                <a:spcPct val="111100"/>
              </a:lnSpc>
            </a:pPr>
            <a:r>
              <a:rPr sz="1984"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lang="en-US" sz="1984"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80967">
              <a:lnSpc>
                <a:spcPct val="111100"/>
              </a:lnSpc>
            </a:pPr>
            <a:r>
              <a:rPr lang="es-ES" sz="1984"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etrada para el partido</a:t>
            </a:r>
            <a:endParaRPr lang="en-US" sz="1984" b="1" spc="-19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80967">
              <a:lnSpc>
                <a:spcPct val="111100"/>
              </a:lnSpc>
            </a:pPr>
            <a:r>
              <a:rPr sz="1984"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p>
          <a:p>
            <a:pPr marL="13999" marR="5600">
              <a:lnSpc>
                <a:spcPct val="111100"/>
              </a:lnSpc>
            </a:pPr>
            <a:r>
              <a:rPr lang="es-ES" sz="1984" b="1"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Entrada sin visado</a:t>
            </a:r>
            <a:r>
              <a:rPr sz="1984"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t>
            </a:r>
            <a:r>
              <a:rPr lang="es-ES" sz="1984"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es</a:t>
            </a:r>
            <a:r>
              <a:rPr lang="ru-RU" sz="1984" spc="-33"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s-ES" altLang="ru-RU" sz="2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válid</a:t>
            </a:r>
            <a:r>
              <a:rPr lang="en-US" altLang="ru-RU" sz="2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 </a:t>
            </a:r>
            <a:r>
              <a:rPr lang="es-ES" altLang="ru-RU" sz="20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también por 10 días antes y 10 días después del campeonato.</a:t>
            </a:r>
            <a:r>
              <a:rPr lang="es-ES" altLang="ru-RU" sz="14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lang="es-ES" altLang="ru-RU" sz="3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marR="5600">
              <a:lnSpc>
                <a:spcPct val="111100"/>
              </a:lnSpc>
            </a:pPr>
            <a:r>
              <a:rPr sz="1984" spc="-12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sz="198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6" name="object 6"/>
          <p:cNvSpPr txBox="1"/>
          <p:nvPr/>
        </p:nvSpPr>
        <p:spPr>
          <a:xfrm>
            <a:off x="8942539" y="3438278"/>
            <a:ext cx="1026607" cy="184666"/>
          </a:xfrm>
          <a:prstGeom prst="rect">
            <a:avLst/>
          </a:prstGeom>
        </p:spPr>
        <p:txBody>
          <a:bodyPr vert="horz" wrap="square" lIns="0" tIns="0" rIns="0" bIns="0" rtlCol="0">
            <a:spAutoFit/>
          </a:bodyPr>
          <a:lstStyle/>
          <a:p>
            <a:pPr marL="13999"/>
            <a:r>
              <a:rPr lang="en-US" sz="1200" b="1">
                <a:solidFill>
                  <a:schemeClr val="bg1"/>
                </a:solidFill>
                <a:latin typeface="Verdana" panose="020B0604030504040204" pitchFamily="34" charset="0"/>
                <a:ea typeface="Verdana" panose="020B0604030504040204" pitchFamily="34" charset="0"/>
                <a:cs typeface="Verdana" panose="020B0604030504040204" pitchFamily="34" charset="0"/>
              </a:rPr>
              <a:t>Moscú</a:t>
            </a:r>
            <a:endParaRPr sz="1200" dirty="0">
              <a:solidFill>
                <a:schemeClr val="bg1"/>
              </a:solidFill>
              <a:latin typeface="Verdana" panose="020B0604030504040204" pitchFamily="34" charset="0"/>
              <a:ea typeface="Verdana" panose="020B0604030504040204" pitchFamily="34" charset="0"/>
              <a:cs typeface="Verdana" panose="020B0604030504040204" pitchFamily="34" charset="0"/>
            </a:endParaRPr>
          </a:p>
        </p:txBody>
      </p:sp>
      <p:sp>
        <p:nvSpPr>
          <p:cNvPr id="17" name="object 17"/>
          <p:cNvSpPr/>
          <p:nvPr/>
        </p:nvSpPr>
        <p:spPr>
          <a:xfrm>
            <a:off x="6352405" y="4843715"/>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19" name="object 19"/>
          <p:cNvSpPr/>
          <p:nvPr/>
        </p:nvSpPr>
        <p:spPr>
          <a:xfrm>
            <a:off x="5512028" y="6000142"/>
            <a:ext cx="58797" cy="58797"/>
          </a:xfrm>
          <a:custGeom>
            <a:avLst/>
            <a:gdLst/>
            <a:ahLst/>
            <a:cxnLst/>
            <a:rect l="l" t="t" r="r" b="b"/>
            <a:pathLst>
              <a:path w="53339" h="53339">
                <a:moveTo>
                  <a:pt x="26619" y="0"/>
                </a:moveTo>
                <a:lnTo>
                  <a:pt x="16260" y="2088"/>
                </a:lnTo>
                <a:lnTo>
                  <a:pt x="7799" y="7786"/>
                </a:lnTo>
                <a:lnTo>
                  <a:pt x="2092" y="16239"/>
                </a:lnTo>
                <a:lnTo>
                  <a:pt x="0" y="26593"/>
                </a:lnTo>
                <a:lnTo>
                  <a:pt x="2092" y="36962"/>
                </a:lnTo>
                <a:lnTo>
                  <a:pt x="7799" y="45423"/>
                </a:lnTo>
                <a:lnTo>
                  <a:pt x="16260" y="51123"/>
                </a:lnTo>
                <a:lnTo>
                  <a:pt x="26619" y="53212"/>
                </a:lnTo>
                <a:lnTo>
                  <a:pt x="36977" y="51123"/>
                </a:lnTo>
                <a:lnTo>
                  <a:pt x="45439" y="45423"/>
                </a:lnTo>
                <a:lnTo>
                  <a:pt x="51145" y="36962"/>
                </a:lnTo>
                <a:lnTo>
                  <a:pt x="53238" y="26593"/>
                </a:lnTo>
                <a:lnTo>
                  <a:pt x="51145" y="16239"/>
                </a:lnTo>
                <a:lnTo>
                  <a:pt x="45439" y="7786"/>
                </a:lnTo>
                <a:lnTo>
                  <a:pt x="36977" y="2088"/>
                </a:lnTo>
                <a:lnTo>
                  <a:pt x="26619" y="0"/>
                </a:lnTo>
                <a:close/>
              </a:path>
            </a:pathLst>
          </a:custGeom>
          <a:solidFill>
            <a:srgbClr val="F50000"/>
          </a:solidFill>
        </p:spPr>
        <p:txBody>
          <a:bodyPr wrap="square" lIns="0" tIns="0" rIns="0" bIns="0" rtlCol="0"/>
          <a:lstStyle/>
          <a:p>
            <a:endParaRPr sz="1984" dirty="0"/>
          </a:p>
        </p:txBody>
      </p:sp>
      <p:sp>
        <p:nvSpPr>
          <p:cNvPr id="21" name="object 21"/>
          <p:cNvSpPr/>
          <p:nvPr/>
        </p:nvSpPr>
        <p:spPr>
          <a:xfrm>
            <a:off x="5329527" y="4496423"/>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23" name="object 23"/>
          <p:cNvSpPr/>
          <p:nvPr/>
        </p:nvSpPr>
        <p:spPr>
          <a:xfrm>
            <a:off x="7419269" y="2800445"/>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24" name="object 24"/>
          <p:cNvSpPr/>
          <p:nvPr/>
        </p:nvSpPr>
        <p:spPr>
          <a:xfrm>
            <a:off x="7631494" y="3622944"/>
            <a:ext cx="1217948" cy="61597"/>
          </a:xfrm>
          <a:custGeom>
            <a:avLst/>
            <a:gdLst/>
            <a:ahLst/>
            <a:cxnLst/>
            <a:rect l="l" t="t" r="r" b="b"/>
            <a:pathLst>
              <a:path w="1104900" h="55879">
                <a:moveTo>
                  <a:pt x="0" y="0"/>
                </a:moveTo>
                <a:lnTo>
                  <a:pt x="1104379" y="55397"/>
                </a:lnTo>
              </a:path>
            </a:pathLst>
          </a:custGeom>
          <a:ln w="13309">
            <a:solidFill>
              <a:srgbClr val="F50000"/>
            </a:solidFill>
          </a:ln>
        </p:spPr>
        <p:txBody>
          <a:bodyPr wrap="square" lIns="0" tIns="0" rIns="0" bIns="0" rtlCol="0"/>
          <a:lstStyle/>
          <a:p>
            <a:endParaRPr sz="1984" dirty="0"/>
          </a:p>
        </p:txBody>
      </p:sp>
      <p:sp>
        <p:nvSpPr>
          <p:cNvPr id="25" name="object 25"/>
          <p:cNvSpPr/>
          <p:nvPr/>
        </p:nvSpPr>
        <p:spPr>
          <a:xfrm>
            <a:off x="7602150" y="3593612"/>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27" name="object 27"/>
          <p:cNvSpPr/>
          <p:nvPr/>
        </p:nvSpPr>
        <p:spPr>
          <a:xfrm>
            <a:off x="7659417" y="6326667"/>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28" name="object 28"/>
          <p:cNvSpPr/>
          <p:nvPr/>
        </p:nvSpPr>
        <p:spPr>
          <a:xfrm>
            <a:off x="6933705" y="3684019"/>
            <a:ext cx="1915818" cy="1479736"/>
          </a:xfrm>
          <a:custGeom>
            <a:avLst/>
            <a:gdLst/>
            <a:ahLst/>
            <a:cxnLst/>
            <a:rect l="l" t="t" r="r" b="b"/>
            <a:pathLst>
              <a:path w="1737995" h="1342389">
                <a:moveTo>
                  <a:pt x="0" y="1342326"/>
                </a:moveTo>
                <a:lnTo>
                  <a:pt x="1737398" y="0"/>
                </a:lnTo>
              </a:path>
            </a:pathLst>
          </a:custGeom>
          <a:ln w="13309">
            <a:solidFill>
              <a:srgbClr val="F50000"/>
            </a:solidFill>
          </a:ln>
        </p:spPr>
        <p:txBody>
          <a:bodyPr wrap="square" lIns="0" tIns="0" rIns="0" bIns="0" rtlCol="0"/>
          <a:lstStyle/>
          <a:p>
            <a:endParaRPr sz="1984" dirty="0"/>
          </a:p>
        </p:txBody>
      </p:sp>
      <p:sp>
        <p:nvSpPr>
          <p:cNvPr id="29" name="object 29"/>
          <p:cNvSpPr/>
          <p:nvPr/>
        </p:nvSpPr>
        <p:spPr>
          <a:xfrm>
            <a:off x="6904362" y="5134353"/>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30" name="object 30"/>
          <p:cNvSpPr/>
          <p:nvPr/>
        </p:nvSpPr>
        <p:spPr>
          <a:xfrm>
            <a:off x="6918748" y="3684012"/>
            <a:ext cx="1930517" cy="2357499"/>
          </a:xfrm>
          <a:custGeom>
            <a:avLst/>
            <a:gdLst/>
            <a:ahLst/>
            <a:cxnLst/>
            <a:rect l="l" t="t" r="r" b="b"/>
            <a:pathLst>
              <a:path w="1751329" h="2138679">
                <a:moveTo>
                  <a:pt x="0" y="2138438"/>
                </a:moveTo>
                <a:lnTo>
                  <a:pt x="1750974" y="0"/>
                </a:lnTo>
              </a:path>
            </a:pathLst>
          </a:custGeom>
          <a:ln w="13309">
            <a:solidFill>
              <a:srgbClr val="F50000"/>
            </a:solidFill>
          </a:ln>
        </p:spPr>
        <p:txBody>
          <a:bodyPr wrap="square" lIns="0" tIns="0" rIns="0" bIns="0" rtlCol="0"/>
          <a:lstStyle/>
          <a:p>
            <a:endParaRPr sz="1984" dirty="0"/>
          </a:p>
        </p:txBody>
      </p:sp>
      <p:sp>
        <p:nvSpPr>
          <p:cNvPr id="31" name="object 31"/>
          <p:cNvSpPr/>
          <p:nvPr/>
        </p:nvSpPr>
        <p:spPr>
          <a:xfrm>
            <a:off x="6889405" y="6011912"/>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32" name="object 32"/>
          <p:cNvSpPr/>
          <p:nvPr/>
        </p:nvSpPr>
        <p:spPr>
          <a:xfrm>
            <a:off x="5929946" y="3684016"/>
            <a:ext cx="2919574" cy="913461"/>
          </a:xfrm>
          <a:custGeom>
            <a:avLst/>
            <a:gdLst/>
            <a:ahLst/>
            <a:cxnLst/>
            <a:rect l="l" t="t" r="r" b="b"/>
            <a:pathLst>
              <a:path w="2648584" h="828675">
                <a:moveTo>
                  <a:pt x="0" y="828662"/>
                </a:moveTo>
                <a:lnTo>
                  <a:pt x="2647988" y="0"/>
                </a:lnTo>
              </a:path>
            </a:pathLst>
          </a:custGeom>
          <a:ln w="13309">
            <a:solidFill>
              <a:srgbClr val="F50000"/>
            </a:solidFill>
          </a:ln>
        </p:spPr>
        <p:txBody>
          <a:bodyPr wrap="square" lIns="0" tIns="0" rIns="0" bIns="0" rtlCol="0"/>
          <a:lstStyle/>
          <a:p>
            <a:endParaRPr sz="1984" dirty="0"/>
          </a:p>
        </p:txBody>
      </p:sp>
      <p:sp>
        <p:nvSpPr>
          <p:cNvPr id="33" name="object 33"/>
          <p:cNvSpPr/>
          <p:nvPr/>
        </p:nvSpPr>
        <p:spPr>
          <a:xfrm>
            <a:off x="5900603" y="4568129"/>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35" name="object 35"/>
          <p:cNvSpPr/>
          <p:nvPr/>
        </p:nvSpPr>
        <p:spPr>
          <a:xfrm>
            <a:off x="5428811" y="5196175"/>
            <a:ext cx="58797" cy="58797"/>
          </a:xfrm>
          <a:custGeom>
            <a:avLst/>
            <a:gdLst/>
            <a:ahLst/>
            <a:cxnLst/>
            <a:rect l="l" t="t" r="r" b="b"/>
            <a:pathLst>
              <a:path w="53339" h="53339">
                <a:moveTo>
                  <a:pt x="26619" y="0"/>
                </a:moveTo>
                <a:lnTo>
                  <a:pt x="16260" y="2090"/>
                </a:lnTo>
                <a:lnTo>
                  <a:pt x="7799" y="7793"/>
                </a:lnTo>
                <a:lnTo>
                  <a:pt x="2092" y="16250"/>
                </a:lnTo>
                <a:lnTo>
                  <a:pt x="0" y="26606"/>
                </a:lnTo>
                <a:lnTo>
                  <a:pt x="2092" y="36970"/>
                </a:lnTo>
                <a:lnTo>
                  <a:pt x="7799" y="45431"/>
                </a:lnTo>
                <a:lnTo>
                  <a:pt x="16260" y="51134"/>
                </a:lnTo>
                <a:lnTo>
                  <a:pt x="26619" y="53225"/>
                </a:lnTo>
                <a:lnTo>
                  <a:pt x="36977" y="51134"/>
                </a:lnTo>
                <a:lnTo>
                  <a:pt x="45439" y="45431"/>
                </a:lnTo>
                <a:lnTo>
                  <a:pt x="51145" y="36970"/>
                </a:lnTo>
                <a:lnTo>
                  <a:pt x="53238" y="26606"/>
                </a:lnTo>
                <a:lnTo>
                  <a:pt x="51145" y="16250"/>
                </a:lnTo>
                <a:lnTo>
                  <a:pt x="45439" y="7793"/>
                </a:lnTo>
                <a:lnTo>
                  <a:pt x="36977" y="2090"/>
                </a:lnTo>
                <a:lnTo>
                  <a:pt x="26619" y="0"/>
                </a:lnTo>
                <a:close/>
              </a:path>
            </a:pathLst>
          </a:custGeom>
          <a:solidFill>
            <a:srgbClr val="F50000"/>
          </a:solidFill>
        </p:spPr>
        <p:txBody>
          <a:bodyPr wrap="square" lIns="0" tIns="0" rIns="0" bIns="0" rtlCol="0"/>
          <a:lstStyle/>
          <a:p>
            <a:endParaRPr sz="1984" dirty="0"/>
          </a:p>
        </p:txBody>
      </p:sp>
      <p:sp>
        <p:nvSpPr>
          <p:cNvPr id="36" name="object 36"/>
          <p:cNvSpPr/>
          <p:nvPr/>
        </p:nvSpPr>
        <p:spPr>
          <a:xfrm>
            <a:off x="8820210" y="3655356"/>
            <a:ext cx="57396" cy="57396"/>
          </a:xfrm>
          <a:custGeom>
            <a:avLst/>
            <a:gdLst/>
            <a:ahLst/>
            <a:cxnLst/>
            <a:rect l="l" t="t" r="r" b="b"/>
            <a:pathLst>
              <a:path w="52070" h="52070">
                <a:moveTo>
                  <a:pt x="25996" y="0"/>
                </a:moveTo>
                <a:lnTo>
                  <a:pt x="15875" y="2042"/>
                </a:lnTo>
                <a:lnTo>
                  <a:pt x="7612" y="7612"/>
                </a:lnTo>
                <a:lnTo>
                  <a:pt x="2042" y="15875"/>
                </a:lnTo>
                <a:lnTo>
                  <a:pt x="0" y="25996"/>
                </a:lnTo>
                <a:lnTo>
                  <a:pt x="2042" y="36120"/>
                </a:lnTo>
                <a:lnTo>
                  <a:pt x="7612" y="44388"/>
                </a:lnTo>
                <a:lnTo>
                  <a:pt x="15875" y="49962"/>
                </a:lnTo>
                <a:lnTo>
                  <a:pt x="25996" y="52006"/>
                </a:lnTo>
                <a:lnTo>
                  <a:pt x="36118" y="49962"/>
                </a:lnTo>
                <a:lnTo>
                  <a:pt x="44381" y="44388"/>
                </a:lnTo>
                <a:lnTo>
                  <a:pt x="49951" y="36120"/>
                </a:lnTo>
                <a:lnTo>
                  <a:pt x="51993" y="25996"/>
                </a:lnTo>
                <a:lnTo>
                  <a:pt x="49951" y="15875"/>
                </a:lnTo>
                <a:lnTo>
                  <a:pt x="44381" y="7612"/>
                </a:lnTo>
                <a:lnTo>
                  <a:pt x="36118" y="2042"/>
                </a:lnTo>
                <a:lnTo>
                  <a:pt x="25996" y="0"/>
                </a:lnTo>
                <a:close/>
              </a:path>
            </a:pathLst>
          </a:custGeom>
          <a:solidFill>
            <a:srgbClr val="F50000"/>
          </a:solidFill>
        </p:spPr>
        <p:txBody>
          <a:bodyPr wrap="square" lIns="0" tIns="0" rIns="0" bIns="0" rtlCol="0"/>
          <a:lstStyle/>
          <a:p>
            <a:endParaRPr sz="1984" dirty="0"/>
          </a:p>
        </p:txBody>
      </p:sp>
      <p:sp>
        <p:nvSpPr>
          <p:cNvPr id="37" name="object 37"/>
          <p:cNvSpPr/>
          <p:nvPr/>
        </p:nvSpPr>
        <p:spPr>
          <a:xfrm>
            <a:off x="8820210" y="3655356"/>
            <a:ext cx="57396" cy="57396"/>
          </a:xfrm>
          <a:custGeom>
            <a:avLst/>
            <a:gdLst/>
            <a:ahLst/>
            <a:cxnLst/>
            <a:rect l="l" t="t" r="r" b="b"/>
            <a:pathLst>
              <a:path w="52070" h="52070">
                <a:moveTo>
                  <a:pt x="25996" y="52006"/>
                </a:moveTo>
                <a:lnTo>
                  <a:pt x="36118" y="49962"/>
                </a:lnTo>
                <a:lnTo>
                  <a:pt x="44381" y="44388"/>
                </a:lnTo>
                <a:lnTo>
                  <a:pt x="49951" y="36120"/>
                </a:lnTo>
                <a:lnTo>
                  <a:pt x="51993" y="25996"/>
                </a:lnTo>
                <a:lnTo>
                  <a:pt x="49951" y="15875"/>
                </a:lnTo>
                <a:lnTo>
                  <a:pt x="44381" y="7612"/>
                </a:lnTo>
                <a:lnTo>
                  <a:pt x="36118" y="2042"/>
                </a:lnTo>
                <a:lnTo>
                  <a:pt x="25996" y="0"/>
                </a:lnTo>
                <a:lnTo>
                  <a:pt x="15875" y="2042"/>
                </a:lnTo>
                <a:lnTo>
                  <a:pt x="7612" y="7612"/>
                </a:lnTo>
                <a:lnTo>
                  <a:pt x="2042" y="15875"/>
                </a:lnTo>
                <a:lnTo>
                  <a:pt x="0" y="25996"/>
                </a:lnTo>
                <a:lnTo>
                  <a:pt x="2042" y="36120"/>
                </a:lnTo>
                <a:lnTo>
                  <a:pt x="7612" y="44388"/>
                </a:lnTo>
                <a:lnTo>
                  <a:pt x="15875" y="49962"/>
                </a:lnTo>
                <a:lnTo>
                  <a:pt x="25996" y="52006"/>
                </a:lnTo>
                <a:close/>
              </a:path>
            </a:pathLst>
          </a:custGeom>
          <a:ln w="13309">
            <a:solidFill>
              <a:srgbClr val="FFFFFF"/>
            </a:solidFill>
          </a:ln>
        </p:spPr>
        <p:txBody>
          <a:bodyPr wrap="square" lIns="0" tIns="0" rIns="0" bIns="0" rtlCol="0"/>
          <a:lstStyle/>
          <a:p>
            <a:endParaRPr sz="1984" dirty="0"/>
          </a:p>
        </p:txBody>
      </p:sp>
      <p:sp>
        <p:nvSpPr>
          <p:cNvPr id="12" name="Rectangle 2"/>
          <p:cNvSpPr>
            <a:spLocks noGrp="1" noChangeArrowheads="1"/>
          </p:cNvSpPr>
          <p:nvPr>
            <p:ph type="title"/>
          </p:nvPr>
        </p:nvSpPr>
        <p:spPr bwMode="auto">
          <a:xfrm>
            <a:off x="704849" y="666084"/>
            <a:ext cx="7956265" cy="415498"/>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s-ES" altLang="ru-RU" sz="2300" i="0" u="none" strike="noStrike" cap="none" normalizeH="0" baseline="0" dirty="0">
                <a:ln>
                  <a:noFill/>
                </a:ln>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rPr>
              <a:t>VIAJE A RUSIA - FÁCIL Y CONVENIENTE</a:t>
            </a:r>
            <a:r>
              <a:rPr kumimoji="0" lang="ru-RU" altLang="ru-RU" sz="2300" i="0" u="none" strike="noStrike" cap="none" normalizeH="0" baseline="0" dirty="0">
                <a:ln>
                  <a:noFill/>
                </a:ln>
                <a:solidFill>
                  <a:schemeClr val="bg2">
                    <a:lumMod val="25000"/>
                  </a:schemeClr>
                </a:solidFill>
                <a:effectLst/>
                <a:latin typeface="Verdana" panose="020B0604030504040204" pitchFamily="34" charset="0"/>
                <a:ea typeface="Verdana" panose="020B0604030504040204" pitchFamily="34" charset="0"/>
                <a:cs typeface="Verdana" panose="020B0604030504040204" pitchFamily="34" charset="0"/>
              </a:rPr>
              <a:t> </a:t>
            </a:r>
          </a:p>
        </p:txBody>
      </p:sp>
      <p:sp>
        <p:nvSpPr>
          <p:cNvPr id="41" name="Rectangle 4"/>
          <p:cNvSpPr>
            <a:spLocks noChangeArrowheads="1"/>
          </p:cNvSpPr>
          <p:nvPr/>
        </p:nvSpPr>
        <p:spPr bwMode="auto">
          <a:xfrm>
            <a:off x="0" y="55088"/>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ru-RU" sz="1800" b="0" i="0" u="none" strike="noStrike" cap="none" normalizeH="0" baseline="0" dirty="0">
              <a:ln>
                <a:noFill/>
              </a:ln>
              <a:solidFill>
                <a:schemeClr val="tx1"/>
              </a:solidFill>
              <a:effectLst/>
              <a:latin typeface="Arial" panose="020B0604020202020204" pitchFamily="34" charset="0"/>
            </a:endParaRPr>
          </a:p>
        </p:txBody>
      </p:sp>
      <p:sp>
        <p:nvSpPr>
          <p:cNvPr id="7" name="object 7"/>
          <p:cNvSpPr txBox="1"/>
          <p:nvPr/>
        </p:nvSpPr>
        <p:spPr>
          <a:xfrm>
            <a:off x="6768832" y="2384720"/>
            <a:ext cx="1418467" cy="307777"/>
          </a:xfrm>
          <a:prstGeom prst="rect">
            <a:avLst/>
          </a:prstGeom>
        </p:spPr>
        <p:txBody>
          <a:bodyPr vert="horz" wrap="square" lIns="0" tIns="0" rIns="0" bIns="0" rtlCol="0">
            <a:spAutoFit/>
          </a:bodyPr>
          <a:lstStyle/>
          <a:p>
            <a:pPr marL="230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Finland</a:t>
            </a:r>
            <a:r>
              <a:rPr lang="en-U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95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 h 40</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5" name="object 15"/>
          <p:cNvSpPr txBox="1"/>
          <p:nvPr/>
        </p:nvSpPr>
        <p:spPr>
          <a:xfrm>
            <a:off x="7762463" y="6269038"/>
            <a:ext cx="1428787" cy="307777"/>
          </a:xfrm>
          <a:prstGeom prst="rect">
            <a:avLst/>
          </a:prstGeom>
        </p:spPr>
        <p:txBody>
          <a:bodyPr vert="horz" wrap="square" lIns="0" tIns="0" rIns="0" bIns="0" rtlCol="0">
            <a:spAutoFit/>
          </a:bodyPr>
          <a:lstStyle/>
          <a:p>
            <a:pPr marL="18199">
              <a:lnSpc>
                <a:spcPts val="1202"/>
              </a:lnSpc>
            </a:pPr>
            <a:r>
              <a:rPr sz="1200" b="1" dirty="0" err="1">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Gre</a:t>
            </a:r>
            <a:r>
              <a:rPr lang="es-E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cia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0999" marR="226086" indent="-7700">
              <a:lnSpc>
                <a:spcPts val="1146"/>
              </a:lnSpc>
              <a:spcBef>
                <a:spcPts val="72"/>
              </a:spcBef>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a:t>
            </a:r>
            <a:r>
              <a:rPr sz="1200" b="1"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h</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38" name="object 38"/>
          <p:cNvSpPr txBox="1"/>
          <p:nvPr/>
        </p:nvSpPr>
        <p:spPr>
          <a:xfrm>
            <a:off x="6630749" y="5207189"/>
            <a:ext cx="1131714" cy="307777"/>
          </a:xfrm>
          <a:prstGeom prst="rect">
            <a:avLst/>
          </a:prstGeom>
        </p:spPr>
        <p:txBody>
          <a:bodyPr vert="horz" wrap="square" lIns="0" tIns="0" rIns="0" bIns="0" rtlCol="0">
            <a:spAutoFit/>
          </a:bodyPr>
          <a:lstStyle/>
          <a:p>
            <a:pPr marL="139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Austria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23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 h 30</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3" name="object 13"/>
          <p:cNvSpPr txBox="1"/>
          <p:nvPr/>
        </p:nvSpPr>
        <p:spPr>
          <a:xfrm>
            <a:off x="6264982" y="6093782"/>
            <a:ext cx="1180267" cy="307777"/>
          </a:xfrm>
          <a:prstGeom prst="rect">
            <a:avLst/>
          </a:prstGeom>
        </p:spPr>
        <p:txBody>
          <a:bodyPr vert="horz" wrap="square" lIns="0" tIns="0" rIns="0" bIns="0" rtlCol="0">
            <a:spAutoFit/>
          </a:bodyPr>
          <a:lstStyle/>
          <a:p>
            <a:pPr marL="216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Ital</a:t>
            </a:r>
            <a:r>
              <a:rPr lang="es-E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09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 h 30</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1" name="object 11"/>
          <p:cNvSpPr txBox="1"/>
          <p:nvPr/>
        </p:nvSpPr>
        <p:spPr>
          <a:xfrm>
            <a:off x="6125780" y="4913007"/>
            <a:ext cx="1080562" cy="307777"/>
          </a:xfrm>
          <a:prstGeom prst="rect">
            <a:avLst/>
          </a:prstGeom>
        </p:spPr>
        <p:txBody>
          <a:bodyPr vert="horz" wrap="square" lIns="0" tIns="0" rIns="0" bIns="0" rtlCol="0">
            <a:spAutoFit/>
          </a:bodyPr>
          <a:lstStyle/>
          <a:p>
            <a:pPr marL="17499">
              <a:lnSpc>
                <a:spcPts val="1202"/>
              </a:lnSpc>
            </a:pPr>
            <a:r>
              <a:rPr lang="es-ES" sz="12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Alemania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1202"/>
              </a:lnSpc>
            </a:pPr>
            <a:r>
              <a:rPr lang="en-U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 h</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6" name="object 26"/>
          <p:cNvSpPr/>
          <p:nvPr/>
        </p:nvSpPr>
        <p:spPr>
          <a:xfrm>
            <a:off x="7688759" y="3684018"/>
            <a:ext cx="1160550" cy="2672485"/>
          </a:xfrm>
          <a:custGeom>
            <a:avLst/>
            <a:gdLst/>
            <a:ahLst/>
            <a:cxnLst/>
            <a:rect l="l" t="t" r="r" b="b"/>
            <a:pathLst>
              <a:path w="1052829" h="2424429">
                <a:moveTo>
                  <a:pt x="0" y="2423972"/>
                </a:moveTo>
                <a:lnTo>
                  <a:pt x="1052423" y="0"/>
                </a:lnTo>
              </a:path>
            </a:pathLst>
          </a:custGeom>
          <a:ln w="13309">
            <a:solidFill>
              <a:srgbClr val="F50000"/>
            </a:solidFill>
          </a:ln>
        </p:spPr>
        <p:txBody>
          <a:bodyPr wrap="square" lIns="0" tIns="0" rIns="0" bIns="0" rtlCol="0"/>
          <a:lstStyle/>
          <a:p>
            <a:endParaRPr sz="1984" dirty="0"/>
          </a:p>
        </p:txBody>
      </p:sp>
      <p:sp>
        <p:nvSpPr>
          <p:cNvPr id="9" name="object 9"/>
          <p:cNvSpPr txBox="1"/>
          <p:nvPr/>
        </p:nvSpPr>
        <p:spPr>
          <a:xfrm>
            <a:off x="4753370" y="4140061"/>
            <a:ext cx="1491663" cy="800219"/>
          </a:xfrm>
          <a:prstGeom prst="rect">
            <a:avLst/>
          </a:prstGeom>
        </p:spPr>
        <p:txBody>
          <a:bodyPr vert="horz" wrap="square" lIns="0" tIns="0" rIns="0" bIns="0" rtlCol="0">
            <a:spAutoFit/>
          </a:bodyPr>
          <a:lstStyle/>
          <a:p>
            <a:pPr marL="181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Gr</a:t>
            </a:r>
            <a:r>
              <a:rPr lang="en-U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an Breta</a:t>
            </a:r>
            <a:r>
              <a:rPr lang="es-E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ña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09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 h 30</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spcBef>
                <a:spcPts val="44"/>
              </a:spcBef>
            </a:pP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256186">
              <a:lnSpc>
                <a:spcPts val="1202"/>
              </a:lnSpc>
            </a:pPr>
            <a:r>
              <a:rPr lang="es-E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Paises Bajos</a:t>
            </a:r>
          </a:p>
          <a:p>
            <a:pPr marL="256186">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3 h 15</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0" name="object 10"/>
          <p:cNvSpPr txBox="1"/>
          <p:nvPr/>
        </p:nvSpPr>
        <p:spPr>
          <a:xfrm>
            <a:off x="4760906" y="5278279"/>
            <a:ext cx="908534" cy="333425"/>
          </a:xfrm>
          <a:prstGeom prst="rect">
            <a:avLst/>
          </a:prstGeom>
        </p:spPr>
        <p:txBody>
          <a:bodyPr vert="horz" wrap="square" lIns="0" tIns="0" rIns="0" bIns="0" rtlCol="0">
            <a:spAutoFit/>
          </a:bodyPr>
          <a:lstStyle/>
          <a:p>
            <a:pPr marL="23799">
              <a:lnSpc>
                <a:spcPts val="1251"/>
              </a:lnSpc>
            </a:pPr>
            <a:r>
              <a:rPr sz="1200"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Franc</a:t>
            </a:r>
            <a:r>
              <a:rPr lang="es-ES" sz="1200" b="1" spc="-1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1251"/>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4</a:t>
            </a:r>
            <a:r>
              <a:rPr sz="1200" b="1"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h</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4" name="object 14"/>
          <p:cNvSpPr txBox="1"/>
          <p:nvPr/>
        </p:nvSpPr>
        <p:spPr>
          <a:xfrm>
            <a:off x="5050971" y="6075401"/>
            <a:ext cx="1063389" cy="333425"/>
          </a:xfrm>
          <a:prstGeom prst="rect">
            <a:avLst/>
          </a:prstGeom>
        </p:spPr>
        <p:txBody>
          <a:bodyPr vert="horz" wrap="square" lIns="0" tIns="0" rIns="0" bIns="0" rtlCol="0">
            <a:spAutoFit/>
          </a:bodyPr>
          <a:lstStyle/>
          <a:p>
            <a:pPr marL="23099">
              <a:lnSpc>
                <a:spcPts val="1251"/>
              </a:lnSpc>
            </a:pPr>
            <a:r>
              <a:rPr lang="es-ES"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España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nSpc>
                <a:spcPts val="1251"/>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4 h 45</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p:nvPr/>
        </p:nvSpPr>
        <p:spPr>
          <a:xfrm>
            <a:off x="5358869" y="3677672"/>
            <a:ext cx="3496350" cy="848364"/>
          </a:xfrm>
          <a:custGeom>
            <a:avLst/>
            <a:gdLst/>
            <a:ahLst/>
            <a:cxnLst/>
            <a:rect l="l" t="t" r="r" b="b"/>
            <a:pathLst>
              <a:path w="3171825" h="769620">
                <a:moveTo>
                  <a:pt x="0" y="769366"/>
                </a:moveTo>
                <a:lnTo>
                  <a:pt x="3171342" y="0"/>
                </a:lnTo>
              </a:path>
            </a:pathLst>
          </a:custGeom>
          <a:ln w="13309">
            <a:solidFill>
              <a:srgbClr val="F50000"/>
            </a:solidFill>
          </a:ln>
        </p:spPr>
        <p:txBody>
          <a:bodyPr wrap="square" lIns="0" tIns="0" rIns="0" bIns="0" rtlCol="0"/>
          <a:lstStyle/>
          <a:p>
            <a:endParaRPr sz="1984" dirty="0"/>
          </a:p>
        </p:txBody>
      </p:sp>
      <p:sp>
        <p:nvSpPr>
          <p:cNvPr id="18" name="object 18"/>
          <p:cNvSpPr/>
          <p:nvPr/>
        </p:nvSpPr>
        <p:spPr>
          <a:xfrm>
            <a:off x="5541370" y="3684016"/>
            <a:ext cx="3308058" cy="2345599"/>
          </a:xfrm>
          <a:custGeom>
            <a:avLst/>
            <a:gdLst/>
            <a:ahLst/>
            <a:cxnLst/>
            <a:rect l="l" t="t" r="r" b="b"/>
            <a:pathLst>
              <a:path w="3001009" h="2127885">
                <a:moveTo>
                  <a:pt x="0" y="2127745"/>
                </a:moveTo>
                <a:lnTo>
                  <a:pt x="3000502" y="0"/>
                </a:lnTo>
              </a:path>
            </a:pathLst>
          </a:custGeom>
          <a:ln w="13309">
            <a:solidFill>
              <a:srgbClr val="F50000"/>
            </a:solidFill>
          </a:ln>
        </p:spPr>
        <p:txBody>
          <a:bodyPr wrap="square" lIns="0" tIns="0" rIns="0" bIns="0" rtlCol="0"/>
          <a:lstStyle/>
          <a:p>
            <a:endParaRPr sz="1984" dirty="0"/>
          </a:p>
        </p:txBody>
      </p:sp>
      <p:sp>
        <p:nvSpPr>
          <p:cNvPr id="8" name="object 8"/>
          <p:cNvSpPr txBox="1"/>
          <p:nvPr/>
        </p:nvSpPr>
        <p:spPr>
          <a:xfrm>
            <a:off x="6904362" y="3280565"/>
            <a:ext cx="1186319" cy="307777"/>
          </a:xfrm>
          <a:prstGeom prst="rect">
            <a:avLst/>
          </a:prstGeom>
        </p:spPr>
        <p:txBody>
          <a:bodyPr vert="horz" wrap="square" lIns="0" tIns="0" rIns="0" bIns="0" rtlCol="0">
            <a:spAutoFit/>
          </a:bodyPr>
          <a:lstStyle/>
          <a:p>
            <a:pPr marL="230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Estonia</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9599">
              <a:lnSpc>
                <a:spcPts val="1202"/>
              </a:lnSpc>
            </a:pP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 h 30</a:t>
            </a:r>
            <a:r>
              <a:rPr sz="1200" b="1"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6" name="object 16"/>
          <p:cNvSpPr/>
          <p:nvPr/>
        </p:nvSpPr>
        <p:spPr>
          <a:xfrm>
            <a:off x="6381748" y="3684009"/>
            <a:ext cx="2467394" cy="1189249"/>
          </a:xfrm>
          <a:custGeom>
            <a:avLst/>
            <a:gdLst/>
            <a:ahLst/>
            <a:cxnLst/>
            <a:rect l="l" t="t" r="r" b="b"/>
            <a:pathLst>
              <a:path w="2238375" h="1078864">
                <a:moveTo>
                  <a:pt x="0" y="1078674"/>
                </a:moveTo>
                <a:lnTo>
                  <a:pt x="2238121" y="0"/>
                </a:lnTo>
              </a:path>
            </a:pathLst>
          </a:custGeom>
          <a:ln w="13309">
            <a:solidFill>
              <a:srgbClr val="F50000"/>
            </a:solidFill>
          </a:ln>
        </p:spPr>
        <p:txBody>
          <a:bodyPr wrap="square" lIns="0" tIns="0" rIns="0" bIns="0" rtlCol="0"/>
          <a:lstStyle/>
          <a:p>
            <a:endParaRPr sz="1984" dirty="0"/>
          </a:p>
        </p:txBody>
      </p:sp>
      <p:sp>
        <p:nvSpPr>
          <p:cNvPr id="22" name="object 22"/>
          <p:cNvSpPr/>
          <p:nvPr/>
        </p:nvSpPr>
        <p:spPr>
          <a:xfrm>
            <a:off x="7448611" y="2829778"/>
            <a:ext cx="1400640" cy="841364"/>
          </a:xfrm>
          <a:custGeom>
            <a:avLst/>
            <a:gdLst/>
            <a:ahLst/>
            <a:cxnLst/>
            <a:rect l="l" t="t" r="r" b="b"/>
            <a:pathLst>
              <a:path w="1270634" h="763270">
                <a:moveTo>
                  <a:pt x="0" y="0"/>
                </a:moveTo>
                <a:lnTo>
                  <a:pt x="1270279" y="762736"/>
                </a:lnTo>
              </a:path>
            </a:pathLst>
          </a:custGeom>
          <a:ln w="13309">
            <a:solidFill>
              <a:srgbClr val="F50000"/>
            </a:solidFill>
          </a:ln>
        </p:spPr>
        <p:txBody>
          <a:bodyPr wrap="square" lIns="0" tIns="0" rIns="0" bIns="0" rtlCol="0"/>
          <a:lstStyle/>
          <a:p>
            <a:endParaRPr sz="1984" dirty="0"/>
          </a:p>
        </p:txBody>
      </p:sp>
      <p:sp>
        <p:nvSpPr>
          <p:cNvPr id="34" name="object 34"/>
          <p:cNvSpPr/>
          <p:nvPr/>
        </p:nvSpPr>
        <p:spPr>
          <a:xfrm>
            <a:off x="5458153" y="3684020"/>
            <a:ext cx="3391354" cy="1542034"/>
          </a:xfrm>
          <a:custGeom>
            <a:avLst/>
            <a:gdLst/>
            <a:ahLst/>
            <a:cxnLst/>
            <a:rect l="l" t="t" r="r" b="b"/>
            <a:pathLst>
              <a:path w="3076575" h="1398904">
                <a:moveTo>
                  <a:pt x="0" y="1398409"/>
                </a:moveTo>
                <a:lnTo>
                  <a:pt x="3075990" y="0"/>
                </a:lnTo>
              </a:path>
            </a:pathLst>
          </a:custGeom>
          <a:ln w="13309">
            <a:solidFill>
              <a:srgbClr val="F50000"/>
            </a:solidFill>
          </a:ln>
        </p:spPr>
        <p:txBody>
          <a:bodyPr wrap="square" lIns="0" tIns="0" rIns="0" bIns="0" rtlCol="0"/>
          <a:lstStyle/>
          <a:p>
            <a:endParaRPr sz="1984" dirty="0"/>
          </a:p>
        </p:txBody>
      </p:sp>
    </p:spTree>
    <p:extLst>
      <p:ext uri="{BB962C8B-B14F-4D97-AF65-F5344CB8AC3E}">
        <p14:creationId xmlns:p14="http://schemas.microsoft.com/office/powerpoint/2010/main" xmlns="" val="10020244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Рисунок 26">
            <a:extLst>
              <a:ext uri="{FF2B5EF4-FFF2-40B4-BE49-F238E27FC236}">
                <a16:creationId xmlns:a16="http://schemas.microsoft.com/office/drawing/2014/main" xmlns="" id="{CDDBA5F8-6CFA-4F01-A26F-60F85E021F5A}"/>
              </a:ext>
            </a:extLst>
          </p:cNvPr>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0" y="519"/>
            <a:ext cx="10691813" cy="7558636"/>
          </a:xfrm>
          <a:prstGeom prst="rect">
            <a:avLst/>
          </a:prstGeom>
        </p:spPr>
      </p:pic>
      <p:sp>
        <p:nvSpPr>
          <p:cNvPr id="2" name="object 2"/>
          <p:cNvSpPr txBox="1">
            <a:spLocks noGrp="1"/>
          </p:cNvSpPr>
          <p:nvPr>
            <p:ph type="title"/>
          </p:nvPr>
        </p:nvSpPr>
        <p:spPr>
          <a:xfrm>
            <a:off x="812406" y="751816"/>
            <a:ext cx="8097952" cy="353943"/>
          </a:xfrm>
          <a:prstGeom prst="rect">
            <a:avLst/>
          </a:prstGeom>
        </p:spPr>
        <p:txBody>
          <a:bodyPr vert="horz" wrap="square" lIns="0" tIns="0" rIns="0" bIns="0" rtlCol="0" anchor="ctr">
            <a:spAutoFit/>
          </a:bodyPr>
          <a:lstStyle/>
          <a:p>
            <a:pPr marL="13999">
              <a:lnSpc>
                <a:spcPct val="100000"/>
              </a:lnSpc>
            </a:pPr>
            <a:r>
              <a:rPr lang="es-ES" altLang="ru-RU"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VIAJE A RUSIA - FÁCIL Y CONVENIENTE</a:t>
            </a:r>
            <a:r>
              <a:rPr lang="ru-RU" altLang="ru-RU" sz="23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endParaRPr sz="2300" b="1" spc="-2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4" name="object 4"/>
          <p:cNvSpPr txBox="1"/>
          <p:nvPr/>
        </p:nvSpPr>
        <p:spPr>
          <a:xfrm>
            <a:off x="1054879" y="1952327"/>
            <a:ext cx="2730794" cy="2954655"/>
          </a:xfrm>
          <a:prstGeom prst="rect">
            <a:avLst/>
          </a:prstGeom>
        </p:spPr>
        <p:txBody>
          <a:bodyPr vert="horz" wrap="square" lIns="0" tIns="0" rIns="0" bIns="0" rtlCol="0">
            <a:spAutoFit/>
          </a:bodyPr>
          <a:lstStyle/>
          <a:p>
            <a:pPr marL="13999" algn="ctr"/>
            <a:r>
              <a:rPr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a:t>
            </a:r>
            <a:r>
              <a:rPr lang="es-E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lojamiento</a:t>
            </a:r>
            <a:endParaRPr lang="en-U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ctr"/>
            <a:endParaRPr lang="en-U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ctr"/>
            <a:r>
              <a:rPr lang="es-ES" sz="1600" dirty="0">
                <a:solidFill>
                  <a:schemeClr val="bg2">
                    <a:lumMod val="25000"/>
                  </a:schemeClr>
                </a:solidFill>
              </a:rPr>
              <a:t/>
            </a:r>
            <a:br>
              <a:rPr lang="es-ES" sz="1600" dirty="0">
                <a:solidFill>
                  <a:schemeClr val="bg2">
                    <a:lumMod val="25000"/>
                  </a:schemeClr>
                </a:solidFill>
              </a:rPr>
            </a:br>
            <a:r>
              <a:rPr lang="es-E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27.505 </a:t>
            </a:r>
            <a:r>
              <a:rPr lang="es-E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opciones de alojamiento, incluidos hoteles, hostales y apartamentos privados</a:t>
            </a:r>
            <a:endParaRPr lang="en-U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ctr"/>
            <a:r>
              <a:rPr lang="en-U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6 </a:t>
            </a:r>
            <a:r>
              <a:rPr lang="en-U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678</a:t>
            </a:r>
            <a:r>
              <a:rPr lang="en-US" sz="1600" b="1" spc="-10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n-US" sz="16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apartamentos</a:t>
            </a: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algn="ctr">
              <a:lnSpc>
                <a:spcPct val="100000"/>
              </a:lnSpc>
            </a:pP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ctr"/>
            <a:r>
              <a:rPr lang="en-US" sz="1600" b="1"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6 </a:t>
            </a:r>
            <a:r>
              <a:rPr lang="en-US" sz="1600" b="1"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835</a:t>
            </a:r>
            <a:r>
              <a:rPr lang="en-US" sz="1600" b="1" spc="-10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hoteles</a:t>
            </a:r>
          </a:p>
          <a:p>
            <a:pPr marL="13999" algn="ctr"/>
            <a:endParaRPr lang="en-US"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a:p>
            <a:pPr marL="13999" algn="ctr"/>
            <a:endParaRPr sz="16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12" name="object 12"/>
          <p:cNvSpPr/>
          <p:nvPr/>
        </p:nvSpPr>
        <p:spPr>
          <a:xfrm>
            <a:off x="1146086" y="6603404"/>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3" name="object 13"/>
          <p:cNvSpPr/>
          <p:nvPr/>
        </p:nvSpPr>
        <p:spPr>
          <a:xfrm>
            <a:off x="7025834" y="4923477"/>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4" name="object 14"/>
          <p:cNvSpPr/>
          <p:nvPr/>
        </p:nvSpPr>
        <p:spPr>
          <a:xfrm>
            <a:off x="4085960" y="6603404"/>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5" name="object 15"/>
          <p:cNvSpPr/>
          <p:nvPr/>
        </p:nvSpPr>
        <p:spPr>
          <a:xfrm>
            <a:off x="4085960" y="4923477"/>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6" name="object 16"/>
          <p:cNvSpPr/>
          <p:nvPr/>
        </p:nvSpPr>
        <p:spPr>
          <a:xfrm>
            <a:off x="4085960" y="3411542"/>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7" name="object 17"/>
          <p:cNvSpPr/>
          <p:nvPr/>
        </p:nvSpPr>
        <p:spPr>
          <a:xfrm>
            <a:off x="7027234" y="6603404"/>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8" name="object 18"/>
          <p:cNvSpPr/>
          <p:nvPr/>
        </p:nvSpPr>
        <p:spPr>
          <a:xfrm>
            <a:off x="7025834" y="3411542"/>
            <a:ext cx="2519892" cy="0"/>
          </a:xfrm>
          <a:custGeom>
            <a:avLst/>
            <a:gdLst/>
            <a:ahLst/>
            <a:cxnLst/>
            <a:rect l="l" t="t" r="r" b="b"/>
            <a:pathLst>
              <a:path w="2286000">
                <a:moveTo>
                  <a:pt x="2286000" y="0"/>
                </a:moveTo>
                <a:lnTo>
                  <a:pt x="0" y="0"/>
                </a:lnTo>
              </a:path>
            </a:pathLst>
          </a:custGeom>
          <a:ln w="25400">
            <a:solidFill>
              <a:srgbClr val="0000AF"/>
            </a:solidFill>
          </a:ln>
        </p:spPr>
        <p:txBody>
          <a:bodyPr wrap="square" lIns="0" tIns="0" rIns="0" bIns="0" rtlCol="0"/>
          <a:lstStyle/>
          <a:p>
            <a:endParaRPr sz="1984" dirty="0"/>
          </a:p>
        </p:txBody>
      </p:sp>
      <p:sp>
        <p:nvSpPr>
          <p:cNvPr id="19" name="object 19"/>
          <p:cNvSpPr txBox="1"/>
          <p:nvPr/>
        </p:nvSpPr>
        <p:spPr>
          <a:xfrm>
            <a:off x="1144687" y="6019472"/>
            <a:ext cx="2640986" cy="738664"/>
          </a:xfrm>
          <a:prstGeom prst="rect">
            <a:avLst/>
          </a:prstGeom>
        </p:spPr>
        <p:txBody>
          <a:bodyPr vert="horz" wrap="square" lIns="0" tIns="0" rIns="0" bIns="0" rtlCol="0">
            <a:spAutoFit/>
          </a:bodyPr>
          <a:lstStyle/>
          <a:p>
            <a:pPr marL="13999" marR="5600"/>
            <a:r>
              <a:rPr lang="es-ES" altLang="ru-RU" sz="1200" dirty="0">
                <a:solidFill>
                  <a:srgbClr val="212121"/>
                </a:solidFill>
                <a:latin typeface="Verdana" panose="020B0604030504040204" pitchFamily="34" charset="0"/>
                <a:ea typeface="Verdana" panose="020B0604030504040204" pitchFamily="34" charset="0"/>
                <a:cs typeface="Verdana" panose="020B0604030504040204" pitchFamily="34" charset="0"/>
              </a:rPr>
              <a:t>Un viaje en transporte público - 0,8 eur, que incluye</a:t>
            </a:r>
            <a:r>
              <a:rPr lang="ru-RU" altLang="ru-RU" sz="1200" dirty="0">
                <a:solidFill>
                  <a:srgbClr val="212121"/>
                </a:solidFill>
                <a:latin typeface="Verdana" panose="020B0604030504040204" pitchFamily="34" charset="0"/>
                <a:ea typeface="Verdana" panose="020B0604030504040204" pitchFamily="34" charset="0"/>
                <a:cs typeface="Verdana" panose="020B0604030504040204" pitchFamily="34" charset="0"/>
              </a:rPr>
              <a:t> </a:t>
            </a:r>
            <a:r>
              <a:rPr lang="es-ES" altLang="ru-RU" sz="1200" dirty="0">
                <a:solidFill>
                  <a:srgbClr val="212121"/>
                </a:solidFill>
                <a:latin typeface="Verdana" panose="020B0604030504040204" pitchFamily="34" charset="0"/>
                <a:ea typeface="Verdana" panose="020B0604030504040204" pitchFamily="34" charset="0"/>
                <a:cs typeface="Verdana" panose="020B0604030504040204" pitchFamily="34" charset="0"/>
              </a:rPr>
              <a:t>intercambios, válido por 90 minutos</a:t>
            </a:r>
            <a:r>
              <a:rPr lang="es-ES" altLang="ru-RU" sz="1200" dirty="0">
                <a:latin typeface="Verdana" panose="020B0604030504040204" pitchFamily="34" charset="0"/>
                <a:ea typeface="Verdana" panose="020B0604030504040204" pitchFamily="34" charset="0"/>
                <a:cs typeface="Verdana" panose="020B0604030504040204" pitchFamily="34" charset="0"/>
              </a:rPr>
              <a:t> </a:t>
            </a:r>
          </a:p>
          <a:p>
            <a:pPr marL="13999" marR="5600"/>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0" name="object 20"/>
          <p:cNvSpPr txBox="1"/>
          <p:nvPr/>
        </p:nvSpPr>
        <p:spPr>
          <a:xfrm>
            <a:off x="4071960" y="3089556"/>
            <a:ext cx="2863096" cy="184666"/>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Una entrada a museo</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5.8</a:t>
            </a:r>
            <a:r>
              <a:rPr sz="1200"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eur</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1" name="object 21"/>
          <p:cNvSpPr txBox="1"/>
          <p:nvPr/>
        </p:nvSpPr>
        <p:spPr>
          <a:xfrm>
            <a:off x="4071960" y="6123497"/>
            <a:ext cx="2533892" cy="369332"/>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La cena con vino y postre en un restaurante</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22</a:t>
            </a:r>
            <a:r>
              <a:rPr sz="1200" spc="-11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eur</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2" name="object 22"/>
          <p:cNvSpPr txBox="1"/>
          <p:nvPr/>
        </p:nvSpPr>
        <p:spPr>
          <a:xfrm>
            <a:off x="7041750" y="3089556"/>
            <a:ext cx="2533891" cy="184666"/>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 capuchino </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2.9</a:t>
            </a:r>
            <a:r>
              <a:rPr sz="1200" spc="-94"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eur</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3" name="object 23"/>
          <p:cNvSpPr txBox="1"/>
          <p:nvPr/>
        </p:nvSpPr>
        <p:spPr>
          <a:xfrm>
            <a:off x="4085960" y="4570124"/>
            <a:ext cx="3171319" cy="184666"/>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 taxi </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2.9 eur </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per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15</a:t>
            </a:r>
            <a:r>
              <a:rPr sz="1200" spc="-88"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m</a:t>
            </a:r>
            <a:r>
              <a:rPr lang="es-ES"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in</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4" name="object 24"/>
          <p:cNvSpPr txBox="1"/>
          <p:nvPr/>
        </p:nvSpPr>
        <p:spPr>
          <a:xfrm>
            <a:off x="7025834" y="4540278"/>
            <a:ext cx="3145582" cy="184666"/>
          </a:xfrm>
          <a:prstGeom prst="rect">
            <a:avLst/>
          </a:prstGeom>
        </p:spPr>
        <p:txBody>
          <a:bodyPr vert="horz" wrap="square" lIns="0" tIns="0" rIns="0" bIns="0" rtlCol="0">
            <a:spAutoFit/>
          </a:bodyPr>
          <a:lstStyle/>
          <a:p>
            <a:pPr marL="13999"/>
            <a:r>
              <a:rPr lang="es-ES"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Una entrada para el </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zoo —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5.8</a:t>
            </a:r>
            <a:r>
              <a:rPr sz="1200" spc="-105"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eur</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25" name="object 25"/>
          <p:cNvSpPr txBox="1"/>
          <p:nvPr/>
        </p:nvSpPr>
        <p:spPr>
          <a:xfrm>
            <a:off x="7025834" y="6308928"/>
            <a:ext cx="2960647" cy="184666"/>
          </a:xfrm>
          <a:prstGeom prst="rect">
            <a:avLst/>
          </a:prstGeom>
        </p:spPr>
        <p:txBody>
          <a:bodyPr vert="horz" wrap="square" lIns="0" tIns="0" rIns="0" bIns="0" rtlCol="0">
            <a:spAutoFit/>
          </a:bodyPr>
          <a:lstStyle/>
          <a:p>
            <a:pPr marL="13999"/>
            <a:r>
              <a:rPr lang="es-ES"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Una etrada a la opera</a:t>
            </a:r>
            <a:r>
              <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29</a:t>
            </a:r>
            <a:r>
              <a:rPr sz="1200" spc="-99"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 </a:t>
            </a:r>
            <a:r>
              <a:rPr sz="1200" spc="-6"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rPr>
              <a:t>eur</a:t>
            </a:r>
            <a:endParaRPr sz="1200" dirty="0">
              <a:solidFill>
                <a:schemeClr val="bg2">
                  <a:lumMod val="25000"/>
                </a:schemeClr>
              </a:solidFill>
              <a:latin typeface="Verdana" panose="020B0604030504040204" pitchFamily="34" charset="0"/>
              <a:ea typeface="Verdana" panose="020B0604030504040204" pitchFamily="34" charset="0"/>
              <a:cs typeface="Verdana" panose="020B0604030504040204" pitchFamily="34" charset="0"/>
            </a:endParaRPr>
          </a:p>
        </p:txBody>
      </p:sp>
      <p:pic>
        <p:nvPicPr>
          <p:cNvPr id="74" name="Изображение 73" descr="icon5.jpg"/>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1855200" y="5198948"/>
            <a:ext cx="1101664" cy="591051"/>
          </a:xfrm>
          <a:prstGeom prst="rect">
            <a:avLst/>
          </a:prstGeom>
        </p:spPr>
      </p:pic>
      <p:pic>
        <p:nvPicPr>
          <p:cNvPr id="75" name="Изображение 74" descr="icon6.jpg"/>
          <p:cNvPicPr>
            <a:picLocks noChangeAspect="1"/>
          </p:cNvPicPr>
          <p:nvPr/>
        </p:nvPicPr>
        <p:blipFill>
          <a:blip r:embed="rId4" cstate="print">
            <a:alphaModFix/>
            <a:extLst>
              <a:ext uri="{28A0092B-C50C-407E-A947-70E740481C1C}">
                <a14:useLocalDpi xmlns:a14="http://schemas.microsoft.com/office/drawing/2010/main" xmlns="" val="0"/>
              </a:ext>
            </a:extLst>
          </a:blip>
          <a:stretch>
            <a:fillRect/>
          </a:stretch>
        </p:blipFill>
        <p:spPr>
          <a:xfrm>
            <a:off x="4880101" y="5384934"/>
            <a:ext cx="917610" cy="603976"/>
          </a:xfrm>
          <a:prstGeom prst="rect">
            <a:avLst/>
          </a:prstGeom>
        </p:spPr>
      </p:pic>
      <p:pic>
        <p:nvPicPr>
          <p:cNvPr id="76" name="Изображение 75" descr="icon7.jpg"/>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4919651" y="2082421"/>
            <a:ext cx="838510" cy="794526"/>
          </a:xfrm>
          <a:prstGeom prst="rect">
            <a:avLst/>
          </a:prstGeom>
        </p:spPr>
      </p:pic>
      <p:pic>
        <p:nvPicPr>
          <p:cNvPr id="77" name="Изображение 76" descr="icon8.jpg"/>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4861382" y="3863750"/>
            <a:ext cx="969047" cy="552569"/>
          </a:xfrm>
          <a:prstGeom prst="rect">
            <a:avLst/>
          </a:prstGeom>
        </p:spPr>
      </p:pic>
      <p:pic>
        <p:nvPicPr>
          <p:cNvPr id="78" name="Изображение 77" descr="icon9.jpg"/>
          <p:cNvPicPr>
            <a:picLocks noChangeAspect="1"/>
          </p:cNvPicPr>
          <p:nvPr/>
        </p:nvPicPr>
        <p:blipFill>
          <a:blip r:embed="rId7" cstate="print">
            <a:extLst>
              <a:ext uri="{28A0092B-C50C-407E-A947-70E740481C1C}">
                <a14:useLocalDpi xmlns:a14="http://schemas.microsoft.com/office/drawing/2010/main" xmlns="" val="0"/>
              </a:ext>
            </a:extLst>
          </a:blip>
          <a:stretch>
            <a:fillRect/>
          </a:stretch>
        </p:blipFill>
        <p:spPr>
          <a:xfrm>
            <a:off x="8034640" y="2227552"/>
            <a:ext cx="502277" cy="678202"/>
          </a:xfrm>
          <a:prstGeom prst="rect">
            <a:avLst/>
          </a:prstGeom>
        </p:spPr>
      </p:pic>
      <p:pic>
        <p:nvPicPr>
          <p:cNvPr id="79" name="Изображение 78" descr="icon10.jpg"/>
          <p:cNvPicPr>
            <a:picLocks noChangeAspect="1"/>
          </p:cNvPicPr>
          <p:nvPr/>
        </p:nvPicPr>
        <p:blipFill>
          <a:blip r:embed="rId8" cstate="print">
            <a:extLst>
              <a:ext uri="{28A0092B-C50C-407E-A947-70E740481C1C}">
                <a14:useLocalDpi xmlns:a14="http://schemas.microsoft.com/office/drawing/2010/main" xmlns="" val="0"/>
              </a:ext>
            </a:extLst>
          </a:blip>
          <a:stretch>
            <a:fillRect/>
          </a:stretch>
        </p:blipFill>
        <p:spPr>
          <a:xfrm>
            <a:off x="7956868" y="3793951"/>
            <a:ext cx="643820" cy="620633"/>
          </a:xfrm>
          <a:prstGeom prst="rect">
            <a:avLst/>
          </a:prstGeom>
        </p:spPr>
      </p:pic>
      <p:pic>
        <p:nvPicPr>
          <p:cNvPr id="80" name="Изображение 79" descr="icon11.jpg"/>
          <p:cNvPicPr>
            <a:picLocks noChangeAspect="1"/>
          </p:cNvPicPr>
          <p:nvPr/>
        </p:nvPicPr>
        <p:blipFill>
          <a:blip r:embed="rId9" cstate="print">
            <a:extLst>
              <a:ext uri="{28A0092B-C50C-407E-A947-70E740481C1C}">
                <a14:useLocalDpi xmlns:a14="http://schemas.microsoft.com/office/drawing/2010/main" xmlns="" val="0"/>
              </a:ext>
            </a:extLst>
          </a:blip>
          <a:stretch>
            <a:fillRect/>
          </a:stretch>
        </p:blipFill>
        <p:spPr>
          <a:xfrm>
            <a:off x="7941319" y="5387204"/>
            <a:ext cx="674919" cy="601706"/>
          </a:xfrm>
          <a:prstGeom prst="rect">
            <a:avLst/>
          </a:prstGeom>
        </p:spPr>
      </p:pic>
      <p:sp>
        <p:nvSpPr>
          <p:cNvPr id="6" name="Rectangle 3"/>
          <p:cNvSpPr>
            <a:spLocks noChangeArrowheads="1"/>
          </p:cNvSpPr>
          <p:nvPr/>
        </p:nvSpPr>
        <p:spPr bwMode="auto">
          <a:xfrm>
            <a:off x="0" y="90100"/>
            <a:ext cx="65" cy="276999"/>
          </a:xfrm>
          <a:prstGeom prst="rect">
            <a:avLst/>
          </a:prstGeom>
          <a:solidFill>
            <a:srgbClr val="FFFFFF"/>
          </a:solidFill>
          <a:ln>
            <a:noFill/>
          </a:ln>
          <a:effectLst/>
          <a:extLs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ru-RU"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xmlns="" val="3745765192"/>
      </p:ext>
    </p:extLst>
  </p:cSld>
  <p:clrMapOvr>
    <a:masterClrMapping/>
  </p:clrMapOvr>
</p:sld>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3272</TotalTime>
  <Words>2340</Words>
  <Application>Microsoft Office PowerPoint</Application>
  <PresentationFormat>Произвольный</PresentationFormat>
  <Paragraphs>309</Paragraphs>
  <Slides>25</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25</vt:i4>
      </vt:variant>
    </vt:vector>
  </HeadingPairs>
  <TitlesOfParts>
    <vt:vector size="26" baseType="lpstr">
      <vt:lpstr>Тема Office</vt:lpstr>
      <vt:lpstr>Alianza de las Ciudades por la Hospitalidad  </vt:lpstr>
      <vt:lpstr>Слайд 2</vt:lpstr>
      <vt:lpstr>El publico de la Copa Mundial de la FIFA™</vt:lpstr>
      <vt:lpstr>Слайд 4</vt:lpstr>
      <vt:lpstr>Rusia - el país anfitrión de la Copa Mundial de la FIFA 2018™</vt:lpstr>
      <vt:lpstr>LA COPA MUNDIAL DE LA FIFA RUSIA 2018™. DECLARACIONES</vt:lpstr>
      <vt:lpstr>NO PIERDA LA OPORTUNIDAD DE VIAJAR EN RUSIA</vt:lpstr>
      <vt:lpstr>VIAJE A RUSIA - FÁCIL Y CONVENIENTE </vt:lpstr>
      <vt:lpstr>VIAJE A RUSIA - FÁCIL Y CONVENIENTE </vt:lpstr>
      <vt:lpstr>VIAJE A RUSIA - FÁCIL Y CONVENIENTE </vt:lpstr>
      <vt:lpstr>ALIANZA DE CUIDADES SEDE</vt:lpstr>
      <vt:lpstr>MOSCÚ </vt:lpstr>
      <vt:lpstr>KALININGRADO</vt:lpstr>
      <vt:lpstr>SAN PETERSBURGO</vt:lpstr>
      <vt:lpstr>VOLGOGRADO</vt:lpstr>
      <vt:lpstr>SAMARA</vt:lpstr>
      <vt:lpstr>Kazán</vt:lpstr>
      <vt:lpstr>SARANSK</vt:lpstr>
      <vt:lpstr>ROSTOV DEL DON</vt:lpstr>
      <vt:lpstr>SOCHI</vt:lpstr>
      <vt:lpstr>EKATERIMBURGO</vt:lpstr>
      <vt:lpstr>Nizhni Novgorod </vt:lpstr>
      <vt:lpstr>RUTAS DE TRANSPORTE DEL PAÍS </vt:lpstr>
      <vt:lpstr>VISITAR LA COPA MUNDIAL DE LA FIFA 2018 ES UNA GRAN OPORTUNIDAD PARA VIAJAR A TRAVÉS DE RUSIA.   LOS INVITADOS DE LA COPA MUNDIAL DISFRUTARÁN DE UNA ENTRADA SIN VISADO Y DE LA POSIBILIDAD DE VISITAR LAS 11 CIUDADES QUE REALIZAN LOS EVENTOS DEL FUTBOL.   UN PAÍS HOSPITALARIO, RICO, MULTINACIONAL, HERMOSO Y MODERNO - USTED DEFINITIVAMENTE ESTARÁ AGRADABLE DE REGRESAR.</vt:lpstr>
      <vt:lpstr>Слайд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Ирина Шелестова</dc:creator>
  <cp:lastModifiedBy>Igor</cp:lastModifiedBy>
  <cp:revision>229</cp:revision>
  <dcterms:created xsi:type="dcterms:W3CDTF">2016-10-12T11:36:47Z</dcterms:created>
  <dcterms:modified xsi:type="dcterms:W3CDTF">2017-11-09T18:03:18Z</dcterms:modified>
</cp:coreProperties>
</file>