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gif" ContentType="image/gif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71" r:id="rId3"/>
    <p:sldId id="272" r:id="rId4"/>
    <p:sldId id="273" r:id="rId5"/>
    <p:sldId id="264" r:id="rId6"/>
    <p:sldId id="276" r:id="rId7"/>
    <p:sldId id="263" r:id="rId8"/>
    <p:sldId id="265" r:id="rId9"/>
    <p:sldId id="262" r:id="rId10"/>
    <p:sldId id="266" r:id="rId11"/>
    <p:sldId id="268" r:id="rId12"/>
    <p:sldId id="274" r:id="rId13"/>
  </p:sldIdLst>
  <p:sldSz cx="9144000" cy="6858000" type="screen4x3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2525FF"/>
    <a:srgbClr val="38DE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257" autoAdjust="0"/>
    <p:restoredTop sz="95492"/>
  </p:normalViewPr>
  <p:slideViewPr>
    <p:cSldViewPr snapToGrid="0">
      <p:cViewPr>
        <p:scale>
          <a:sx n="60" d="100"/>
          <a:sy n="60" d="100"/>
        </p:scale>
        <p:origin x="1192" y="10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56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388EA-B3EF-4D87-AD25-3341D5267FE5}" type="datetimeFigureOut">
              <a:rPr lang="es-AR" smtClean="0"/>
              <a:t>9/8/16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4AF46-B202-42BB-AB87-D5A75293C2D5}" type="slidenum">
              <a:rPr lang="es-AR" smtClean="0"/>
              <a:t>‹Nr.›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5912128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388EA-B3EF-4D87-AD25-3341D5267FE5}" type="datetimeFigureOut">
              <a:rPr lang="es-AR" smtClean="0"/>
              <a:t>9/8/16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4AF46-B202-42BB-AB87-D5A75293C2D5}" type="slidenum">
              <a:rPr lang="es-AR" smtClean="0"/>
              <a:t>‹Nr.›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9379772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388EA-B3EF-4D87-AD25-3341D5267FE5}" type="datetimeFigureOut">
              <a:rPr lang="es-AR" smtClean="0"/>
              <a:t>9/8/16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4AF46-B202-42BB-AB87-D5A75293C2D5}" type="slidenum">
              <a:rPr lang="es-AR" smtClean="0"/>
              <a:t>‹Nr.›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260257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388EA-B3EF-4D87-AD25-3341D5267FE5}" type="datetimeFigureOut">
              <a:rPr lang="es-AR" smtClean="0"/>
              <a:t>9/8/16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4AF46-B202-42BB-AB87-D5A75293C2D5}" type="slidenum">
              <a:rPr lang="es-AR" smtClean="0"/>
              <a:t>‹Nr.›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53737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388EA-B3EF-4D87-AD25-3341D5267FE5}" type="datetimeFigureOut">
              <a:rPr lang="es-AR" smtClean="0"/>
              <a:t>9/8/16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4AF46-B202-42BB-AB87-D5A75293C2D5}" type="slidenum">
              <a:rPr lang="es-AR" smtClean="0"/>
              <a:t>‹Nr.›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5713578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388EA-B3EF-4D87-AD25-3341D5267FE5}" type="datetimeFigureOut">
              <a:rPr lang="es-AR" smtClean="0"/>
              <a:t>9/8/16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4AF46-B202-42BB-AB87-D5A75293C2D5}" type="slidenum">
              <a:rPr lang="es-AR" smtClean="0"/>
              <a:t>‹Nr.›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1280232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388EA-B3EF-4D87-AD25-3341D5267FE5}" type="datetimeFigureOut">
              <a:rPr lang="es-AR" smtClean="0"/>
              <a:t>9/8/16</a:t>
            </a:fld>
            <a:endParaRPr lang="es-A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4AF46-B202-42BB-AB87-D5A75293C2D5}" type="slidenum">
              <a:rPr lang="es-AR" smtClean="0"/>
              <a:t>‹Nr.›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251186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388EA-B3EF-4D87-AD25-3341D5267FE5}" type="datetimeFigureOut">
              <a:rPr lang="es-AR" smtClean="0"/>
              <a:t>9/8/16</a:t>
            </a:fld>
            <a:endParaRPr lang="es-A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4AF46-B202-42BB-AB87-D5A75293C2D5}" type="slidenum">
              <a:rPr lang="es-AR" smtClean="0"/>
              <a:t>‹Nr.›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233379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388EA-B3EF-4D87-AD25-3341D5267FE5}" type="datetimeFigureOut">
              <a:rPr lang="es-AR" smtClean="0"/>
              <a:t>9/8/16</a:t>
            </a:fld>
            <a:endParaRPr lang="es-A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4AF46-B202-42BB-AB87-D5A75293C2D5}" type="slidenum">
              <a:rPr lang="es-AR" smtClean="0"/>
              <a:t>‹Nr.›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8400984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388EA-B3EF-4D87-AD25-3341D5267FE5}" type="datetimeFigureOut">
              <a:rPr lang="es-AR" smtClean="0"/>
              <a:t>9/8/16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4AF46-B202-42BB-AB87-D5A75293C2D5}" type="slidenum">
              <a:rPr lang="es-AR" smtClean="0"/>
              <a:t>‹Nr.›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0600429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388EA-B3EF-4D87-AD25-3341D5267FE5}" type="datetimeFigureOut">
              <a:rPr lang="es-AR" smtClean="0"/>
              <a:t>9/8/16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4AF46-B202-42BB-AB87-D5A75293C2D5}" type="slidenum">
              <a:rPr lang="es-AR" smtClean="0"/>
              <a:t>‹Nr.›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8334391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8388EA-B3EF-4D87-AD25-3341D5267FE5}" type="datetimeFigureOut">
              <a:rPr lang="es-AR" smtClean="0"/>
              <a:t>9/8/16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74AF46-B202-42BB-AB87-D5A75293C2D5}" type="slidenum">
              <a:rPr lang="es-AR" smtClean="0"/>
              <a:t>‹Nr.›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63432941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4" Type="http://schemas.openxmlformats.org/officeDocument/2006/relationships/image" Target="../media/image17.png"/><Relationship Id="rId5" Type="http://schemas.openxmlformats.org/officeDocument/2006/relationships/image" Target="../media/image18.png"/><Relationship Id="rId6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11" Type="http://schemas.openxmlformats.org/officeDocument/2006/relationships/image" Target="../media/image29.png"/><Relationship Id="rId12" Type="http://schemas.openxmlformats.org/officeDocument/2006/relationships/image" Target="../media/image30.gif"/><Relationship Id="rId13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Relationship Id="rId3" Type="http://schemas.openxmlformats.org/officeDocument/2006/relationships/image" Target="../media/image21.png"/><Relationship Id="rId4" Type="http://schemas.openxmlformats.org/officeDocument/2006/relationships/image" Target="../media/image22.png"/><Relationship Id="rId5" Type="http://schemas.openxmlformats.org/officeDocument/2006/relationships/image" Target="../media/image23.png"/><Relationship Id="rId6" Type="http://schemas.openxmlformats.org/officeDocument/2006/relationships/image" Target="../media/image24.png"/><Relationship Id="rId7" Type="http://schemas.openxmlformats.org/officeDocument/2006/relationships/image" Target="../media/image25.png"/><Relationship Id="rId8" Type="http://schemas.openxmlformats.org/officeDocument/2006/relationships/image" Target="../media/image26.png"/><Relationship Id="rId9" Type="http://schemas.openxmlformats.org/officeDocument/2006/relationships/image" Target="../media/image27.png"/><Relationship Id="rId10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mailto:miguel.pato.reg@gmail.com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gif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g"/><Relationship Id="rId3" Type="http://schemas.openxmlformats.org/officeDocument/2006/relationships/image" Target="../media/image11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Relationship Id="rId3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824116"/>
            <a:ext cx="7958470" cy="2387600"/>
          </a:xfrm>
        </p:spPr>
        <p:txBody>
          <a:bodyPr>
            <a:normAutofit fontScale="90000"/>
          </a:bodyPr>
          <a:lstStyle/>
          <a:p>
            <a:pPr algn="l"/>
            <a:r>
              <a:rPr lang="es-AR" dirty="0">
                <a:solidFill>
                  <a:srgbClr val="FF9900"/>
                </a:solidFill>
              </a:rPr>
              <a:t>D</a:t>
            </a:r>
            <a:r>
              <a:rPr lang="es-AR" dirty="0" smtClean="0">
                <a:solidFill>
                  <a:srgbClr val="FF9900"/>
                </a:solidFill>
              </a:rPr>
              <a:t>emocracias revaluadas, exportaciones devaluadas y plata dulce en jaque…</a:t>
            </a:r>
            <a:endParaRPr lang="es-AR" dirty="0">
              <a:solidFill>
                <a:srgbClr val="FF9900"/>
              </a:solidFill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5133126"/>
            <a:ext cx="6858000" cy="1655762"/>
          </a:xfrm>
        </p:spPr>
        <p:txBody>
          <a:bodyPr>
            <a:normAutofit/>
          </a:bodyPr>
          <a:lstStyle/>
          <a:p>
            <a:r>
              <a:rPr lang="es-AR" sz="2800" dirty="0" smtClean="0"/>
              <a:t>Montevideo</a:t>
            </a:r>
          </a:p>
          <a:p>
            <a:r>
              <a:rPr lang="es-AR" sz="2800" dirty="0" smtClean="0"/>
              <a:t>1 de Agosto de 2016</a:t>
            </a:r>
            <a:endParaRPr lang="es-AR" sz="2800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991" y="276448"/>
            <a:ext cx="5969621" cy="895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3760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ipse 3"/>
          <p:cNvSpPr/>
          <p:nvPr/>
        </p:nvSpPr>
        <p:spPr>
          <a:xfrm>
            <a:off x="850900" y="317500"/>
            <a:ext cx="7442200" cy="53721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38DE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" name="Elipse 4"/>
          <p:cNvSpPr/>
          <p:nvPr/>
        </p:nvSpPr>
        <p:spPr>
          <a:xfrm>
            <a:off x="4305192" y="3013102"/>
            <a:ext cx="3365500" cy="2254250"/>
          </a:xfrm>
          <a:prstGeom prst="ellipse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" name="Elipse 5"/>
          <p:cNvSpPr/>
          <p:nvPr/>
        </p:nvSpPr>
        <p:spPr>
          <a:xfrm>
            <a:off x="5486400" y="4114800"/>
            <a:ext cx="1803400" cy="1060450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" name="CuadroTexto 6"/>
          <p:cNvSpPr txBox="1"/>
          <p:nvPr/>
        </p:nvSpPr>
        <p:spPr>
          <a:xfrm>
            <a:off x="2672631" y="1689100"/>
            <a:ext cx="3213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2800" dirty="0" smtClean="0"/>
              <a:t>7.000</a:t>
            </a:r>
            <a:endParaRPr lang="es-AR" sz="2800" dirty="0"/>
          </a:p>
        </p:txBody>
      </p:sp>
      <p:sp>
        <p:nvSpPr>
          <p:cNvPr id="8" name="CuadroTexto 7"/>
          <p:cNvSpPr txBox="1"/>
          <p:nvPr/>
        </p:nvSpPr>
        <p:spPr>
          <a:xfrm>
            <a:off x="4836711" y="4362063"/>
            <a:ext cx="3213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2800" dirty="0" smtClean="0"/>
              <a:t>20</a:t>
            </a:r>
            <a:endParaRPr lang="es-AR" sz="2800" dirty="0"/>
          </a:p>
        </p:txBody>
      </p:sp>
      <p:sp>
        <p:nvSpPr>
          <p:cNvPr id="9" name="CuadroTexto 8"/>
          <p:cNvSpPr txBox="1"/>
          <p:nvPr/>
        </p:nvSpPr>
        <p:spPr>
          <a:xfrm>
            <a:off x="4073388" y="3399956"/>
            <a:ext cx="3213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2800" dirty="0" smtClean="0"/>
              <a:t>100</a:t>
            </a:r>
            <a:endParaRPr lang="es-AR" sz="2800" dirty="0"/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4473" y="4378846"/>
            <a:ext cx="1440000" cy="1440000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9248" y="3623937"/>
            <a:ext cx="1440000" cy="1440000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9421" y="2262961"/>
            <a:ext cx="1440000" cy="1440000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0971" y="1380456"/>
            <a:ext cx="1440000" cy="1440000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955" y="795668"/>
            <a:ext cx="144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8418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2177" y="1718174"/>
            <a:ext cx="1800000" cy="1031458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4260" y="4213928"/>
            <a:ext cx="1440000" cy="1584000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2703" y="4869543"/>
            <a:ext cx="1440000" cy="1584000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78" y="2727033"/>
            <a:ext cx="1440000" cy="1584000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5157" y="219134"/>
            <a:ext cx="1440000" cy="1584000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6588" y="4790030"/>
            <a:ext cx="1440000" cy="1584000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949" y="2615806"/>
            <a:ext cx="1440000" cy="1584000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958" y="4079219"/>
            <a:ext cx="1440000" cy="1584000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808" y="1136770"/>
            <a:ext cx="1440000" cy="1584000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8106" y="550494"/>
            <a:ext cx="1440000" cy="1584000"/>
          </a:xfrm>
          <a:prstGeom prst="rect">
            <a:avLst/>
          </a:prstGeom>
        </p:spPr>
      </p:pic>
      <p:pic>
        <p:nvPicPr>
          <p:cNvPr id="19" name="Imagen 1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5185" y="802057"/>
            <a:ext cx="1440000" cy="855652"/>
          </a:xfrm>
          <a:prstGeom prst="rect">
            <a:avLst/>
          </a:prstGeom>
        </p:spPr>
      </p:pic>
      <p:pic>
        <p:nvPicPr>
          <p:cNvPr id="22" name="Imagen 2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1912" y="2315097"/>
            <a:ext cx="1800000" cy="18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0827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7978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Rectángulo"/>
          <p:cNvSpPr/>
          <p:nvPr/>
        </p:nvSpPr>
        <p:spPr>
          <a:xfrm>
            <a:off x="323528" y="1340768"/>
            <a:ext cx="1224136" cy="1728192"/>
          </a:xfrm>
          <a:prstGeom prst="rect">
            <a:avLst/>
          </a:prstGeom>
          <a:solidFill>
            <a:srgbClr val="FFFF66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3200" b="1" dirty="0" smtClean="0">
                <a:solidFill>
                  <a:schemeClr val="bg1"/>
                </a:solidFill>
                <a:latin typeface="Mistral" pitchFamily="66" charset="0"/>
              </a:rPr>
              <a:t>PE</a:t>
            </a:r>
          </a:p>
          <a:p>
            <a:pPr algn="ctr"/>
            <a:endParaRPr lang="es-AR" sz="3200" b="1" dirty="0">
              <a:solidFill>
                <a:schemeClr val="bg1"/>
              </a:solidFill>
              <a:latin typeface="Mistral" pitchFamily="66" charset="0"/>
            </a:endParaRPr>
          </a:p>
        </p:txBody>
      </p:sp>
      <p:sp>
        <p:nvSpPr>
          <p:cNvPr id="9" name="8 Rectángulo"/>
          <p:cNvSpPr/>
          <p:nvPr/>
        </p:nvSpPr>
        <p:spPr>
          <a:xfrm>
            <a:off x="1547664" y="1052736"/>
            <a:ext cx="2592288" cy="3672408"/>
          </a:xfrm>
          <a:prstGeom prst="rect">
            <a:avLst/>
          </a:prstGeom>
          <a:solidFill>
            <a:srgbClr val="00FF00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3200" b="1" dirty="0" smtClean="0">
                <a:solidFill>
                  <a:schemeClr val="bg1"/>
                </a:solidFill>
                <a:latin typeface="Mistral" pitchFamily="66" charset="0"/>
              </a:rPr>
              <a:t>BR</a:t>
            </a:r>
          </a:p>
          <a:p>
            <a:pPr algn="ctr"/>
            <a:endParaRPr lang="es-AR" sz="3200" b="1" dirty="0" smtClean="0">
              <a:solidFill>
                <a:schemeClr val="bg1"/>
              </a:solidFill>
              <a:latin typeface="Mistral" pitchFamily="66" charset="0"/>
            </a:endParaRPr>
          </a:p>
          <a:p>
            <a:pPr algn="ctr"/>
            <a:endParaRPr lang="es-AR" sz="3200" b="1" dirty="0" smtClean="0">
              <a:solidFill>
                <a:schemeClr val="bg1"/>
              </a:solidFill>
              <a:latin typeface="Mistral" pitchFamily="66" charset="0"/>
            </a:endParaRPr>
          </a:p>
          <a:p>
            <a:pPr algn="ctr"/>
            <a:endParaRPr lang="es-AR" sz="3200" b="1" dirty="0">
              <a:solidFill>
                <a:schemeClr val="bg1"/>
              </a:solidFill>
              <a:latin typeface="Mistral" pitchFamily="66" charset="0"/>
            </a:endParaRPr>
          </a:p>
        </p:txBody>
      </p:sp>
      <p:sp>
        <p:nvSpPr>
          <p:cNvPr id="10" name="9 Rectángulo"/>
          <p:cNvSpPr/>
          <p:nvPr/>
        </p:nvSpPr>
        <p:spPr>
          <a:xfrm>
            <a:off x="2915816" y="4509120"/>
            <a:ext cx="792088" cy="720080"/>
          </a:xfrm>
          <a:prstGeom prst="rect">
            <a:avLst/>
          </a:prstGeom>
          <a:solidFill>
            <a:srgbClr val="00CCFF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3200" b="1" dirty="0" smtClean="0">
                <a:solidFill>
                  <a:schemeClr val="bg1"/>
                </a:solidFill>
                <a:latin typeface="Mistral" pitchFamily="66" charset="0"/>
              </a:rPr>
              <a:t>UY</a:t>
            </a:r>
            <a:endParaRPr lang="es-AR" sz="3200" b="1" dirty="0">
              <a:solidFill>
                <a:schemeClr val="bg1"/>
              </a:solidFill>
              <a:latin typeface="Mistral" pitchFamily="66" charset="0"/>
            </a:endParaRPr>
          </a:p>
        </p:txBody>
      </p:sp>
      <p:sp>
        <p:nvSpPr>
          <p:cNvPr id="11" name="10 Rectángulo"/>
          <p:cNvSpPr/>
          <p:nvPr/>
        </p:nvSpPr>
        <p:spPr>
          <a:xfrm>
            <a:off x="755576" y="3284984"/>
            <a:ext cx="2160240" cy="3168352"/>
          </a:xfrm>
          <a:prstGeom prst="rect">
            <a:avLst/>
          </a:prstGeom>
          <a:solidFill>
            <a:srgbClr val="FF9900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3200" b="1" dirty="0" smtClean="0">
                <a:solidFill>
                  <a:schemeClr val="bg1"/>
                </a:solidFill>
                <a:latin typeface="Mistral" pitchFamily="66" charset="0"/>
              </a:rPr>
              <a:t>    AR</a:t>
            </a:r>
            <a:endParaRPr lang="es-AR" sz="3200" b="1" dirty="0">
              <a:solidFill>
                <a:schemeClr val="bg1"/>
              </a:solidFill>
              <a:latin typeface="Mistral" pitchFamily="66" charset="0"/>
            </a:endParaRPr>
          </a:p>
        </p:txBody>
      </p:sp>
      <p:sp>
        <p:nvSpPr>
          <p:cNvPr id="12" name="11 Rectángulo"/>
          <p:cNvSpPr/>
          <p:nvPr/>
        </p:nvSpPr>
        <p:spPr>
          <a:xfrm>
            <a:off x="539552" y="3068960"/>
            <a:ext cx="648072" cy="3384376"/>
          </a:xfrm>
          <a:prstGeom prst="rect">
            <a:avLst/>
          </a:prstGeom>
          <a:solidFill>
            <a:srgbClr val="FF0000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3200" b="1" dirty="0" smtClean="0">
                <a:solidFill>
                  <a:schemeClr val="tx1"/>
                </a:solidFill>
                <a:latin typeface="Mistral" pitchFamily="66" charset="0"/>
              </a:rPr>
              <a:t>CH</a:t>
            </a:r>
            <a:endParaRPr lang="es-AR" sz="3200" b="1" dirty="0">
              <a:solidFill>
                <a:schemeClr val="tx1"/>
              </a:solidFill>
              <a:latin typeface="Mistral" pitchFamily="66" charset="0"/>
            </a:endParaRPr>
          </a:p>
        </p:txBody>
      </p:sp>
      <p:sp>
        <p:nvSpPr>
          <p:cNvPr id="14" name="13 Rectángulo"/>
          <p:cNvSpPr/>
          <p:nvPr/>
        </p:nvSpPr>
        <p:spPr>
          <a:xfrm>
            <a:off x="827584" y="2348880"/>
            <a:ext cx="1152128" cy="1296144"/>
          </a:xfrm>
          <a:prstGeom prst="rect">
            <a:avLst/>
          </a:prstGeom>
          <a:solidFill>
            <a:srgbClr val="00A84C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3200" b="1" dirty="0" smtClean="0">
                <a:solidFill>
                  <a:schemeClr val="tx1"/>
                </a:solidFill>
                <a:latin typeface="Mistral" pitchFamily="66" charset="0"/>
              </a:rPr>
              <a:t>BO</a:t>
            </a:r>
          </a:p>
          <a:p>
            <a:pPr algn="ctr"/>
            <a:endParaRPr lang="es-AR" sz="3200" b="1" dirty="0" smtClean="0">
              <a:solidFill>
                <a:schemeClr val="tx1"/>
              </a:solidFill>
              <a:latin typeface="Mistral" pitchFamily="66" charset="0"/>
            </a:endParaRPr>
          </a:p>
        </p:txBody>
      </p:sp>
      <p:sp>
        <p:nvSpPr>
          <p:cNvPr id="13" name="12 Rectángulo"/>
          <p:cNvSpPr/>
          <p:nvPr/>
        </p:nvSpPr>
        <p:spPr>
          <a:xfrm>
            <a:off x="1763688" y="2924944"/>
            <a:ext cx="1152128" cy="720080"/>
          </a:xfrm>
          <a:prstGeom prst="rect">
            <a:avLst/>
          </a:prstGeom>
          <a:solidFill>
            <a:srgbClr val="2525FF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3200" b="1" dirty="0" smtClean="0">
                <a:solidFill>
                  <a:schemeClr val="tx1"/>
                </a:solidFill>
                <a:latin typeface="Mistral" pitchFamily="66" charset="0"/>
              </a:rPr>
              <a:t>PY</a:t>
            </a:r>
            <a:endParaRPr lang="es-AR" sz="3200" b="1" dirty="0">
              <a:solidFill>
                <a:schemeClr val="tx1"/>
              </a:solidFill>
              <a:latin typeface="Mistral" pitchFamily="66" charset="0"/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323528" y="44624"/>
            <a:ext cx="750712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4800" dirty="0" smtClean="0">
                <a:solidFill>
                  <a:srgbClr val="FF9900"/>
                </a:solidFill>
                <a:cs typeface="MV Boli" pitchFamily="2" charset="0"/>
              </a:rPr>
              <a:t>La Década de América Latina</a:t>
            </a:r>
            <a:endParaRPr lang="es-AR" sz="4800" dirty="0">
              <a:solidFill>
                <a:srgbClr val="FF9900"/>
              </a:solidFill>
              <a:cs typeface="MV Boli" pitchFamily="2" charset="0"/>
            </a:endParaRPr>
          </a:p>
        </p:txBody>
      </p:sp>
      <p:sp>
        <p:nvSpPr>
          <p:cNvPr id="17" name="16 CuadroTexto"/>
          <p:cNvSpPr txBox="1"/>
          <p:nvPr/>
        </p:nvSpPr>
        <p:spPr>
          <a:xfrm>
            <a:off x="4355976" y="1052736"/>
            <a:ext cx="4536504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s-AR" sz="3200" dirty="0" smtClean="0">
                <a:latin typeface="+mn-lt"/>
              </a:rPr>
              <a:t>Se batieron records de </a:t>
            </a:r>
          </a:p>
          <a:p>
            <a:pPr>
              <a:spcAft>
                <a:spcPts val="1200"/>
              </a:spcAft>
              <a:buClr>
                <a:srgbClr val="FF0000"/>
              </a:buClr>
              <a:buFont typeface="Wingdings" pitchFamily="2" charset="2"/>
              <a:buChar char="§"/>
            </a:pPr>
            <a:r>
              <a:rPr lang="es-AR" sz="3200" dirty="0" smtClean="0">
                <a:latin typeface="+mn-lt"/>
              </a:rPr>
              <a:t> Exportaciones</a:t>
            </a:r>
          </a:p>
          <a:p>
            <a:pPr>
              <a:spcAft>
                <a:spcPts val="1200"/>
              </a:spcAft>
              <a:buClr>
                <a:srgbClr val="FF0000"/>
              </a:buClr>
              <a:buFont typeface="Wingdings" pitchFamily="2" charset="2"/>
              <a:buChar char="§"/>
            </a:pPr>
            <a:r>
              <a:rPr lang="es-AR" sz="3200" dirty="0" smtClean="0">
                <a:latin typeface="+mn-lt"/>
              </a:rPr>
              <a:t> Inversión Extranjera</a:t>
            </a:r>
          </a:p>
          <a:p>
            <a:pPr>
              <a:spcAft>
                <a:spcPts val="1200"/>
              </a:spcAft>
              <a:buClr>
                <a:srgbClr val="FF0000"/>
              </a:buClr>
              <a:buFont typeface="Wingdings" pitchFamily="2" charset="2"/>
              <a:buChar char="§"/>
            </a:pPr>
            <a:r>
              <a:rPr lang="es-AR" sz="3200" dirty="0" smtClean="0">
                <a:latin typeface="+mn-lt"/>
              </a:rPr>
              <a:t> Consumo</a:t>
            </a:r>
          </a:p>
          <a:p>
            <a:endParaRPr lang="es-AR" sz="3200" dirty="0" smtClean="0">
              <a:solidFill>
                <a:schemeClr val="bg1"/>
              </a:solidFill>
              <a:latin typeface="+mn-lt"/>
            </a:endParaRPr>
          </a:p>
          <a:p>
            <a:r>
              <a:rPr lang="es-AR" sz="3600" i="1" dirty="0" smtClean="0">
                <a:solidFill>
                  <a:srgbClr val="FFFF00"/>
                </a:solidFill>
                <a:latin typeface="+mn-lt"/>
              </a:rPr>
              <a:t>Pero se habla sólo de inversores y muy poco del mercado real</a:t>
            </a:r>
            <a:endParaRPr lang="es-AR" sz="3600" i="1" dirty="0">
              <a:solidFill>
                <a:srgbClr val="FFFF00"/>
              </a:solidFill>
              <a:latin typeface="+mn-lt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6273211" y="6475226"/>
            <a:ext cx="284116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 smtClean="0">
                <a:hlinkClick r:id="rId2"/>
              </a:rPr>
              <a:t>miguel.pato.reg@gmail.com</a:t>
            </a:r>
            <a:endParaRPr lang="es-AR" dirty="0" smtClean="0"/>
          </a:p>
          <a:p>
            <a:endParaRPr lang="es-AR" dirty="0" smtClean="0"/>
          </a:p>
          <a:p>
            <a:endParaRPr lang="es-AR" dirty="0"/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713537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14 Rectángulo"/>
          <p:cNvSpPr/>
          <p:nvPr/>
        </p:nvSpPr>
        <p:spPr>
          <a:xfrm>
            <a:off x="323528" y="1340768"/>
            <a:ext cx="1224136" cy="1728192"/>
          </a:xfrm>
          <a:prstGeom prst="rect">
            <a:avLst/>
          </a:prstGeom>
          <a:solidFill>
            <a:srgbClr val="FFFF66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3200" b="1" dirty="0" smtClean="0">
                <a:solidFill>
                  <a:schemeClr val="bg1"/>
                </a:solidFill>
                <a:latin typeface="Mistral" pitchFamily="66" charset="0"/>
              </a:rPr>
              <a:t>PE</a:t>
            </a:r>
          </a:p>
          <a:p>
            <a:pPr algn="ctr"/>
            <a:endParaRPr lang="es-AR" sz="3200" b="1" dirty="0">
              <a:solidFill>
                <a:schemeClr val="bg1"/>
              </a:solidFill>
              <a:latin typeface="Mistral" pitchFamily="66" charset="0"/>
            </a:endParaRPr>
          </a:p>
        </p:txBody>
      </p:sp>
      <p:sp>
        <p:nvSpPr>
          <p:cNvPr id="17" name="8 Rectángulo"/>
          <p:cNvSpPr/>
          <p:nvPr/>
        </p:nvSpPr>
        <p:spPr>
          <a:xfrm>
            <a:off x="1547664" y="1052736"/>
            <a:ext cx="2592288" cy="3672408"/>
          </a:xfrm>
          <a:prstGeom prst="rect">
            <a:avLst/>
          </a:prstGeom>
          <a:solidFill>
            <a:srgbClr val="00FF00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3200" b="1" dirty="0" smtClean="0">
                <a:solidFill>
                  <a:schemeClr val="bg1"/>
                </a:solidFill>
                <a:latin typeface="Mistral" pitchFamily="66" charset="0"/>
              </a:rPr>
              <a:t>BR</a:t>
            </a:r>
          </a:p>
          <a:p>
            <a:pPr algn="ctr"/>
            <a:endParaRPr lang="es-AR" sz="3200" b="1" dirty="0" smtClean="0">
              <a:solidFill>
                <a:schemeClr val="bg1"/>
              </a:solidFill>
              <a:latin typeface="Mistral" pitchFamily="66" charset="0"/>
            </a:endParaRPr>
          </a:p>
          <a:p>
            <a:pPr algn="ctr"/>
            <a:endParaRPr lang="es-AR" sz="3200" b="1" dirty="0" smtClean="0">
              <a:solidFill>
                <a:schemeClr val="bg1"/>
              </a:solidFill>
              <a:latin typeface="Mistral" pitchFamily="66" charset="0"/>
            </a:endParaRPr>
          </a:p>
          <a:p>
            <a:pPr algn="ctr"/>
            <a:endParaRPr lang="es-AR" sz="3200" b="1" dirty="0">
              <a:solidFill>
                <a:schemeClr val="bg1"/>
              </a:solidFill>
              <a:latin typeface="Mistral" pitchFamily="66" charset="0"/>
            </a:endParaRPr>
          </a:p>
        </p:txBody>
      </p:sp>
      <p:sp>
        <p:nvSpPr>
          <p:cNvPr id="18" name="9 Rectángulo"/>
          <p:cNvSpPr/>
          <p:nvPr/>
        </p:nvSpPr>
        <p:spPr>
          <a:xfrm>
            <a:off x="2915816" y="4509120"/>
            <a:ext cx="792088" cy="720080"/>
          </a:xfrm>
          <a:prstGeom prst="rect">
            <a:avLst/>
          </a:prstGeom>
          <a:solidFill>
            <a:srgbClr val="00CCFF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3200" b="1" dirty="0" smtClean="0">
                <a:solidFill>
                  <a:schemeClr val="bg1"/>
                </a:solidFill>
                <a:latin typeface="Mistral" pitchFamily="66" charset="0"/>
              </a:rPr>
              <a:t>UY</a:t>
            </a:r>
            <a:endParaRPr lang="es-AR" sz="3200" b="1" dirty="0">
              <a:solidFill>
                <a:schemeClr val="bg1"/>
              </a:solidFill>
              <a:latin typeface="Mistral" pitchFamily="66" charset="0"/>
            </a:endParaRPr>
          </a:p>
        </p:txBody>
      </p:sp>
      <p:sp>
        <p:nvSpPr>
          <p:cNvPr id="19" name="10 Rectángulo"/>
          <p:cNvSpPr/>
          <p:nvPr/>
        </p:nvSpPr>
        <p:spPr>
          <a:xfrm>
            <a:off x="755576" y="3284984"/>
            <a:ext cx="2160240" cy="3168352"/>
          </a:xfrm>
          <a:prstGeom prst="rect">
            <a:avLst/>
          </a:prstGeom>
          <a:solidFill>
            <a:srgbClr val="FF9900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3200" b="1" dirty="0" smtClean="0">
                <a:solidFill>
                  <a:schemeClr val="bg1"/>
                </a:solidFill>
                <a:latin typeface="Mistral" pitchFamily="66" charset="0"/>
              </a:rPr>
              <a:t>    AR</a:t>
            </a:r>
            <a:endParaRPr lang="es-AR" sz="3200" b="1" dirty="0">
              <a:solidFill>
                <a:schemeClr val="bg1"/>
              </a:solidFill>
              <a:latin typeface="Mistral" pitchFamily="66" charset="0"/>
            </a:endParaRPr>
          </a:p>
        </p:txBody>
      </p:sp>
      <p:sp>
        <p:nvSpPr>
          <p:cNvPr id="20" name="11 Rectángulo"/>
          <p:cNvSpPr/>
          <p:nvPr/>
        </p:nvSpPr>
        <p:spPr>
          <a:xfrm>
            <a:off x="539552" y="3068960"/>
            <a:ext cx="648072" cy="3384376"/>
          </a:xfrm>
          <a:prstGeom prst="rect">
            <a:avLst/>
          </a:prstGeom>
          <a:solidFill>
            <a:srgbClr val="FF0000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3200" b="1" dirty="0" smtClean="0">
                <a:solidFill>
                  <a:schemeClr val="tx1"/>
                </a:solidFill>
                <a:latin typeface="Mistral" pitchFamily="66" charset="0"/>
              </a:rPr>
              <a:t>CH</a:t>
            </a:r>
            <a:endParaRPr lang="es-AR" sz="3200" b="1" dirty="0">
              <a:solidFill>
                <a:schemeClr val="tx1"/>
              </a:solidFill>
              <a:latin typeface="Mistral" pitchFamily="66" charset="0"/>
            </a:endParaRPr>
          </a:p>
        </p:txBody>
      </p:sp>
      <p:sp>
        <p:nvSpPr>
          <p:cNvPr id="21" name="13 Rectángulo"/>
          <p:cNvSpPr/>
          <p:nvPr/>
        </p:nvSpPr>
        <p:spPr>
          <a:xfrm>
            <a:off x="827584" y="2348880"/>
            <a:ext cx="1152128" cy="1296144"/>
          </a:xfrm>
          <a:prstGeom prst="rect">
            <a:avLst/>
          </a:prstGeom>
          <a:solidFill>
            <a:srgbClr val="00A84C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3200" b="1" dirty="0" smtClean="0">
                <a:solidFill>
                  <a:schemeClr val="tx1"/>
                </a:solidFill>
                <a:latin typeface="Mistral" pitchFamily="66" charset="0"/>
              </a:rPr>
              <a:t>BO</a:t>
            </a:r>
          </a:p>
          <a:p>
            <a:pPr algn="ctr"/>
            <a:endParaRPr lang="es-AR" sz="3200" b="1" dirty="0" smtClean="0">
              <a:solidFill>
                <a:schemeClr val="tx1"/>
              </a:solidFill>
              <a:latin typeface="Mistral" pitchFamily="66" charset="0"/>
            </a:endParaRPr>
          </a:p>
        </p:txBody>
      </p:sp>
      <p:sp>
        <p:nvSpPr>
          <p:cNvPr id="22" name="12 Rectángulo"/>
          <p:cNvSpPr/>
          <p:nvPr/>
        </p:nvSpPr>
        <p:spPr>
          <a:xfrm>
            <a:off x="1763688" y="2924944"/>
            <a:ext cx="1152128" cy="720080"/>
          </a:xfrm>
          <a:prstGeom prst="rect">
            <a:avLst/>
          </a:prstGeom>
          <a:solidFill>
            <a:srgbClr val="0000FF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3200" b="1" dirty="0" smtClean="0">
                <a:solidFill>
                  <a:schemeClr val="tx1"/>
                </a:solidFill>
                <a:latin typeface="Mistral" pitchFamily="66" charset="0"/>
              </a:rPr>
              <a:t>PY</a:t>
            </a:r>
            <a:endParaRPr lang="es-AR" sz="3200" b="1" dirty="0">
              <a:solidFill>
                <a:schemeClr val="tx1"/>
              </a:solidFill>
              <a:latin typeface="Mistral" pitchFamily="66" charset="0"/>
            </a:endParaRPr>
          </a:p>
        </p:txBody>
      </p:sp>
      <p:sp>
        <p:nvSpPr>
          <p:cNvPr id="23" name="15 CuadroTexto"/>
          <p:cNvSpPr txBox="1"/>
          <p:nvPr/>
        </p:nvSpPr>
        <p:spPr>
          <a:xfrm>
            <a:off x="323528" y="44624"/>
            <a:ext cx="346319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4800" dirty="0" smtClean="0">
                <a:solidFill>
                  <a:srgbClr val="FF9900"/>
                </a:solidFill>
                <a:cs typeface="MV Boli" pitchFamily="2" charset="0"/>
              </a:rPr>
              <a:t>Vamos a ver:</a:t>
            </a:r>
            <a:endParaRPr lang="es-AR" sz="4800" dirty="0">
              <a:solidFill>
                <a:srgbClr val="FF9900"/>
              </a:solidFill>
              <a:cs typeface="MV Boli" pitchFamily="2" charset="0"/>
            </a:endParaRPr>
          </a:p>
        </p:txBody>
      </p:sp>
      <p:sp>
        <p:nvSpPr>
          <p:cNvPr id="24" name="17 Rectángulo redondeado"/>
          <p:cNvSpPr/>
          <p:nvPr/>
        </p:nvSpPr>
        <p:spPr>
          <a:xfrm>
            <a:off x="4860032" y="2708792"/>
            <a:ext cx="4032448" cy="1152256"/>
          </a:xfrm>
          <a:prstGeom prst="roundRect">
            <a:avLst/>
          </a:prstGeom>
          <a:solidFill>
            <a:srgbClr val="007434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2400" dirty="0" smtClean="0">
                <a:cs typeface="MV Boli" pitchFamily="2" charset="0"/>
              </a:rPr>
              <a:t>Análisis de los recursos y del camino andado</a:t>
            </a:r>
          </a:p>
        </p:txBody>
      </p:sp>
      <p:sp>
        <p:nvSpPr>
          <p:cNvPr id="25" name="18 Rectángulo redondeado"/>
          <p:cNvSpPr/>
          <p:nvPr/>
        </p:nvSpPr>
        <p:spPr>
          <a:xfrm>
            <a:off x="4716016" y="692696"/>
            <a:ext cx="4032448" cy="1152256"/>
          </a:xfrm>
          <a:prstGeom prst="roundRect">
            <a:avLst/>
          </a:prstGeom>
          <a:solidFill>
            <a:srgbClr val="00206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2400" dirty="0" smtClean="0">
                <a:cs typeface="MV Boli" pitchFamily="2" charset="0"/>
              </a:rPr>
              <a:t>El negocio del turismo y la hospitalidad en contexto</a:t>
            </a:r>
          </a:p>
        </p:txBody>
      </p:sp>
      <p:sp>
        <p:nvSpPr>
          <p:cNvPr id="26" name="19 Rectángulo redondeado"/>
          <p:cNvSpPr/>
          <p:nvPr/>
        </p:nvSpPr>
        <p:spPr>
          <a:xfrm>
            <a:off x="4860032" y="4869160"/>
            <a:ext cx="4032448" cy="1152256"/>
          </a:xfrm>
          <a:prstGeom prst="roundRect">
            <a:avLst/>
          </a:prstGeom>
          <a:solidFill>
            <a:srgbClr val="C0000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2400" dirty="0" smtClean="0">
                <a:cs typeface="MV Boli" pitchFamily="2" charset="0"/>
              </a:rPr>
              <a:t>Propuestas para las ciudades del Río de la Plata</a:t>
            </a:r>
            <a:endParaRPr lang="es-AR" sz="2400" dirty="0">
              <a:cs typeface="MV Boli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8571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6" name="Picture 4" descr="http://www.kellerink.com/sites/kellerink.com/files/imagecache/320_prod/The_Millionaire_Real_Estate_Investor_poster_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68836" y="260648"/>
            <a:ext cx="2819588" cy="1800199"/>
          </a:xfrm>
          <a:prstGeom prst="rect">
            <a:avLst/>
          </a:prstGeom>
          <a:noFill/>
        </p:spPr>
      </p:pic>
      <p:pic>
        <p:nvPicPr>
          <p:cNvPr id="44034" name="Picture 2" descr="http://ganedinerosindinero.com/null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6256" y="1412776"/>
            <a:ext cx="2628900" cy="3743325"/>
          </a:xfrm>
          <a:prstGeom prst="rect">
            <a:avLst/>
          </a:prstGeom>
          <a:noFill/>
        </p:spPr>
      </p:pic>
      <p:pic>
        <p:nvPicPr>
          <p:cNvPr id="79878" name="Picture 6" descr="http://tupuedesvendermas.com/popup_archivos/image005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068960"/>
            <a:ext cx="4860032" cy="3561620"/>
          </a:xfrm>
          <a:prstGeom prst="rect">
            <a:avLst/>
          </a:prstGeom>
          <a:noFill/>
        </p:spPr>
      </p:pic>
      <p:pic>
        <p:nvPicPr>
          <p:cNvPr id="79882" name="Picture 10" descr="https://lh4.ggpht.com/QEYfcHY7mwUEqZph2Bh6fn50XiTbvSowt443DZXvXrYaHrE9bbEIE4aai3TizvUpPsr7=w30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19872" y="2708920"/>
            <a:ext cx="3456384" cy="3456384"/>
          </a:xfrm>
          <a:prstGeom prst="rect">
            <a:avLst/>
          </a:prstGeom>
          <a:noFill/>
        </p:spPr>
      </p:pic>
      <p:pic>
        <p:nvPicPr>
          <p:cNvPr id="79884" name="Picture 12" descr="http://www.kellerink.com/sites/kellerink.com/files/imagecache/320_prod/The_Millionaire_Real_Estate_Investor_Audio_cover_2.png"/>
          <p:cNvPicPr>
            <a:picLocks noChangeAspect="1" noChangeArrowheads="1"/>
          </p:cNvPicPr>
          <p:nvPr/>
        </p:nvPicPr>
        <p:blipFill>
          <a:blip r:embed="rId6" cstate="print"/>
          <a:srcRect l="18532" r="20033"/>
          <a:stretch>
            <a:fillRect/>
          </a:stretch>
        </p:blipFill>
        <p:spPr bwMode="auto">
          <a:xfrm>
            <a:off x="5580112" y="3573016"/>
            <a:ext cx="3312368" cy="3441949"/>
          </a:xfrm>
          <a:prstGeom prst="rect">
            <a:avLst/>
          </a:prstGeom>
          <a:noFill/>
        </p:spPr>
      </p:pic>
      <p:pic>
        <p:nvPicPr>
          <p:cNvPr id="79886" name="Picture 14" descr="http://media.cagle.com/91/2009/07/02/66336_600.jpg"/>
          <p:cNvPicPr>
            <a:picLocks noChangeAspect="1" noChangeArrowheads="1"/>
          </p:cNvPicPr>
          <p:nvPr/>
        </p:nvPicPr>
        <p:blipFill>
          <a:blip r:embed="rId7" cstate="print"/>
          <a:srcRect b="14292"/>
          <a:stretch>
            <a:fillRect/>
          </a:stretch>
        </p:blipFill>
        <p:spPr bwMode="auto">
          <a:xfrm>
            <a:off x="1" y="332656"/>
            <a:ext cx="4283968" cy="255165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77452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t="48589" r="17282" b="-1"/>
          <a:stretch/>
        </p:blipFill>
        <p:spPr>
          <a:xfrm>
            <a:off x="127000" y="2610126"/>
            <a:ext cx="8748000" cy="345168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55650" y="1444626"/>
            <a:ext cx="7886700" cy="1325563"/>
          </a:xfrm>
        </p:spPr>
        <p:txBody>
          <a:bodyPr/>
          <a:lstStyle/>
          <a:p>
            <a:endParaRPr lang="es-AR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AR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2"/>
          <a:srcRect r="17282" b="77202"/>
          <a:stretch/>
        </p:blipFill>
        <p:spPr>
          <a:xfrm>
            <a:off x="127000" y="1079514"/>
            <a:ext cx="8748000" cy="1530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450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825"/>
          <a:stretch/>
        </p:blipFill>
        <p:spPr>
          <a:xfrm>
            <a:off x="0" y="504527"/>
            <a:ext cx="9144000" cy="5098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028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2851" y="2966936"/>
            <a:ext cx="6031149" cy="3891064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476750" cy="3362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9515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275" y="244548"/>
            <a:ext cx="7981544" cy="6198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0986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t="33038" r="34188" b="1785"/>
          <a:stretch/>
        </p:blipFill>
        <p:spPr>
          <a:xfrm>
            <a:off x="234000" y="666749"/>
            <a:ext cx="8557575" cy="4972051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2"/>
          <a:srcRect r="87169" b="94614"/>
          <a:stretch/>
        </p:blipFill>
        <p:spPr>
          <a:xfrm>
            <a:off x="7284243" y="738189"/>
            <a:ext cx="1797844" cy="442710"/>
          </a:xfrm>
          <a:prstGeom prst="rect">
            <a:avLst/>
          </a:prstGeom>
        </p:spPr>
      </p:pic>
      <p:sp>
        <p:nvSpPr>
          <p:cNvPr id="8" name="Marcador de contenido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781" y="3514725"/>
            <a:ext cx="2334992" cy="29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7624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9AF8C"/>
      </a:accent1>
      <a:accent2>
        <a:srgbClr val="97BE49"/>
      </a:accent2>
      <a:accent3>
        <a:srgbClr val="3D9CCC"/>
      </a:accent3>
      <a:accent4>
        <a:srgbClr val="7C60C6"/>
      </a:accent4>
      <a:accent5>
        <a:srgbClr val="C9492C"/>
      </a:accent5>
      <a:accent6>
        <a:srgbClr val="D58C2E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3E4F19A7-A959-40BB-972C-4880BAF8EB0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2244</TotalTime>
  <Words>95</Words>
  <Application>Microsoft Macintosh PowerPoint</Application>
  <PresentationFormat>Presentación en pantalla (4:3)</PresentationFormat>
  <Paragraphs>35</Paragraphs>
  <Slides>12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9" baseType="lpstr">
      <vt:lpstr>Arial</vt:lpstr>
      <vt:lpstr>Calibri</vt:lpstr>
      <vt:lpstr>Calibri Light</vt:lpstr>
      <vt:lpstr>Mistral</vt:lpstr>
      <vt:lpstr>MV Boli</vt:lpstr>
      <vt:lpstr>Wingdings</vt:lpstr>
      <vt:lpstr>Office Theme</vt:lpstr>
      <vt:lpstr>Democracias revaluadas, exportaciones devaluadas y plata dulce en jaque…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Dell</dc:creator>
  <cp:lastModifiedBy>Usuario de Microsoft Office</cp:lastModifiedBy>
  <cp:revision>34</cp:revision>
  <dcterms:created xsi:type="dcterms:W3CDTF">2016-07-30T23:18:28Z</dcterms:created>
  <dcterms:modified xsi:type="dcterms:W3CDTF">2016-08-10T02:39:36Z</dcterms:modified>
</cp:coreProperties>
</file>